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</p:sldMasterIdLst>
  <p:notesMasterIdLst>
    <p:notesMasterId r:id="rId82"/>
  </p:notesMasterIdLst>
  <p:sldIdLst>
    <p:sldId id="256" r:id="rId3"/>
    <p:sldId id="259" r:id="rId4"/>
    <p:sldId id="263" r:id="rId5"/>
    <p:sldId id="268" r:id="rId6"/>
    <p:sldId id="269" r:id="rId7"/>
    <p:sldId id="270" r:id="rId8"/>
    <p:sldId id="272" r:id="rId9"/>
    <p:sldId id="271" r:id="rId10"/>
    <p:sldId id="274" r:id="rId11"/>
    <p:sldId id="276" r:id="rId12"/>
    <p:sldId id="281" r:id="rId13"/>
    <p:sldId id="284" r:id="rId14"/>
    <p:sldId id="285" r:id="rId15"/>
    <p:sldId id="437" r:id="rId16"/>
    <p:sldId id="299" r:id="rId17"/>
    <p:sldId id="300" r:id="rId18"/>
    <p:sldId id="304" r:id="rId19"/>
    <p:sldId id="311" r:id="rId20"/>
    <p:sldId id="313" r:id="rId21"/>
    <p:sldId id="314" r:id="rId22"/>
    <p:sldId id="315" r:id="rId23"/>
    <p:sldId id="317" r:id="rId24"/>
    <p:sldId id="318" r:id="rId25"/>
    <p:sldId id="319" r:id="rId26"/>
    <p:sldId id="321" r:id="rId27"/>
    <p:sldId id="322" r:id="rId28"/>
    <p:sldId id="324" r:id="rId29"/>
    <p:sldId id="328" r:id="rId30"/>
    <p:sldId id="333" r:id="rId31"/>
    <p:sldId id="334" r:id="rId32"/>
    <p:sldId id="335" r:id="rId33"/>
    <p:sldId id="356" r:id="rId34"/>
    <p:sldId id="357" r:id="rId35"/>
    <p:sldId id="378" r:id="rId36"/>
    <p:sldId id="379" r:id="rId37"/>
    <p:sldId id="382" r:id="rId38"/>
    <p:sldId id="384" r:id="rId39"/>
    <p:sldId id="385" r:id="rId40"/>
    <p:sldId id="386" r:id="rId41"/>
    <p:sldId id="388" r:id="rId42"/>
    <p:sldId id="387" r:id="rId43"/>
    <p:sldId id="450" r:id="rId44"/>
    <p:sldId id="391" r:id="rId45"/>
    <p:sldId id="257" r:id="rId46"/>
    <p:sldId id="258" r:id="rId47"/>
    <p:sldId id="457" r:id="rId48"/>
    <p:sldId id="260" r:id="rId49"/>
    <p:sldId id="412" r:id="rId50"/>
    <p:sldId id="439" r:id="rId51"/>
    <p:sldId id="440" r:id="rId52"/>
    <p:sldId id="441" r:id="rId53"/>
    <p:sldId id="446" r:id="rId54"/>
    <p:sldId id="447" r:id="rId55"/>
    <p:sldId id="448" r:id="rId56"/>
    <p:sldId id="449" r:id="rId57"/>
    <p:sldId id="413" r:id="rId58"/>
    <p:sldId id="424" r:id="rId59"/>
    <p:sldId id="452" r:id="rId60"/>
    <p:sldId id="453" r:id="rId61"/>
    <p:sldId id="454" r:id="rId62"/>
    <p:sldId id="411" r:id="rId63"/>
    <p:sldId id="425" r:id="rId64"/>
    <p:sldId id="458" r:id="rId65"/>
    <p:sldId id="459" r:id="rId66"/>
    <p:sldId id="273" r:id="rId67"/>
    <p:sldId id="460" r:id="rId68"/>
    <p:sldId id="275" r:id="rId69"/>
    <p:sldId id="461" r:id="rId70"/>
    <p:sldId id="277" r:id="rId71"/>
    <p:sldId id="278" r:id="rId72"/>
    <p:sldId id="279" r:id="rId73"/>
    <p:sldId id="280" r:id="rId74"/>
    <p:sldId id="462" r:id="rId75"/>
    <p:sldId id="282" r:id="rId76"/>
    <p:sldId id="283" r:id="rId77"/>
    <p:sldId id="426" r:id="rId78"/>
    <p:sldId id="427" r:id="rId79"/>
    <p:sldId id="415" r:id="rId80"/>
    <p:sldId id="451" r:id="rId8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cio abdalla" initials="ea" lastIdx="5" clrIdx="0">
    <p:extLst>
      <p:ext uri="{19B8F6BF-5375-455C-9EA6-DF929625EA0E}">
        <p15:presenceInfo xmlns:p15="http://schemas.microsoft.com/office/powerpoint/2012/main" userId="5683d4eba0b136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C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CC9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CC9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3" autoAdjust="0"/>
    <p:restoredTop sz="94660"/>
  </p:normalViewPr>
  <p:slideViewPr>
    <p:cSldViewPr snapToGrid="0">
      <p:cViewPr>
        <p:scale>
          <a:sx n="65" d="100"/>
          <a:sy n="65" d="100"/>
        </p:scale>
        <p:origin x="773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A20EC-89A1-4CEA-BE05-70585CCEC11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9941C1-684C-4E8A-9337-494EB9EDD9FD}">
      <dgm:prSet/>
      <dgm:spPr/>
      <dgm:t>
        <a:bodyPr/>
        <a:lstStyle/>
        <a:p>
          <a:r>
            <a:rPr lang="en-US" b="0" i="1" baseline="0"/>
            <a:t>Radiação Cósmica de Fundo, 2.7K</a:t>
          </a:r>
          <a:endParaRPr lang="en-US"/>
        </a:p>
      </dgm:t>
    </dgm:pt>
    <dgm:pt modelId="{C9137997-82A7-464B-84FD-913DE85B527A}" type="parTrans" cxnId="{3F741568-CEBA-444A-AB46-421807B672A8}">
      <dgm:prSet/>
      <dgm:spPr/>
      <dgm:t>
        <a:bodyPr/>
        <a:lstStyle/>
        <a:p>
          <a:endParaRPr lang="en-US"/>
        </a:p>
      </dgm:t>
    </dgm:pt>
    <dgm:pt modelId="{C6C8ED7E-62AA-4551-A773-CAE9B24D9D82}" type="sibTrans" cxnId="{3F741568-CEBA-444A-AB46-421807B672A8}">
      <dgm:prSet/>
      <dgm:spPr/>
      <dgm:t>
        <a:bodyPr/>
        <a:lstStyle/>
        <a:p>
          <a:endParaRPr lang="en-US"/>
        </a:p>
      </dgm:t>
    </dgm:pt>
    <dgm:pt modelId="{D8EFF2B1-A5B7-4901-95E9-A565251E1D9A}">
      <dgm:prSet/>
      <dgm:spPr/>
      <dgm:t>
        <a:bodyPr/>
        <a:lstStyle/>
        <a:p>
          <a:r>
            <a:rPr lang="en-US" b="0" i="1" baseline="0" dirty="0" err="1"/>
            <a:t>Prevista</a:t>
          </a:r>
          <a:r>
            <a:rPr lang="en-US" b="0" i="1" baseline="0" dirty="0"/>
            <a:t> </a:t>
          </a:r>
          <a:r>
            <a:rPr lang="en-US" b="0" i="1" baseline="0" dirty="0" err="1"/>
            <a:t>na</a:t>
          </a:r>
          <a:r>
            <a:rPr lang="en-US" b="0" i="1" baseline="0" dirty="0"/>
            <a:t> </a:t>
          </a:r>
          <a:r>
            <a:rPr lang="en-US" b="0" i="1" baseline="0" dirty="0" err="1"/>
            <a:t>década</a:t>
          </a:r>
          <a:r>
            <a:rPr lang="en-US" b="0" i="1" baseline="0" dirty="0"/>
            <a:t> de 40</a:t>
          </a:r>
          <a:endParaRPr lang="en-US" dirty="0"/>
        </a:p>
      </dgm:t>
    </dgm:pt>
    <dgm:pt modelId="{50B9F0DA-2841-4BAB-B04F-9D61A52B5770}" type="parTrans" cxnId="{7AFDE072-22FD-4844-B6F5-39250ACB6EE0}">
      <dgm:prSet/>
      <dgm:spPr/>
      <dgm:t>
        <a:bodyPr/>
        <a:lstStyle/>
        <a:p>
          <a:endParaRPr lang="en-US"/>
        </a:p>
      </dgm:t>
    </dgm:pt>
    <dgm:pt modelId="{3255C564-5899-4211-BE86-0965FDECED7B}" type="sibTrans" cxnId="{7AFDE072-22FD-4844-B6F5-39250ACB6EE0}">
      <dgm:prSet/>
      <dgm:spPr/>
      <dgm:t>
        <a:bodyPr/>
        <a:lstStyle/>
        <a:p>
          <a:endParaRPr lang="en-US"/>
        </a:p>
      </dgm:t>
    </dgm:pt>
    <dgm:pt modelId="{23E17D44-9071-41E2-8294-1C22BCE42C71}">
      <dgm:prSet/>
      <dgm:spPr/>
      <dgm:t>
        <a:bodyPr/>
        <a:lstStyle/>
        <a:p>
          <a:r>
            <a:rPr lang="en-US" b="0" i="1" baseline="0" dirty="0" err="1"/>
            <a:t>Descoberta</a:t>
          </a:r>
          <a:r>
            <a:rPr lang="en-US" b="0" i="1" baseline="0" dirty="0"/>
            <a:t>: Penzias e Wilson 60</a:t>
          </a:r>
          <a:endParaRPr lang="en-US" dirty="0"/>
        </a:p>
      </dgm:t>
    </dgm:pt>
    <dgm:pt modelId="{28479E68-E9B4-46E8-A431-331660A2D483}" type="parTrans" cxnId="{BC81FE73-B422-4E8A-B2F5-ADD5CA9DD0E7}">
      <dgm:prSet/>
      <dgm:spPr/>
      <dgm:t>
        <a:bodyPr/>
        <a:lstStyle/>
        <a:p>
          <a:endParaRPr lang="en-US"/>
        </a:p>
      </dgm:t>
    </dgm:pt>
    <dgm:pt modelId="{56DEE25D-9E4C-403D-AC5B-5700778CB1C3}" type="sibTrans" cxnId="{BC81FE73-B422-4E8A-B2F5-ADD5CA9DD0E7}">
      <dgm:prSet/>
      <dgm:spPr/>
      <dgm:t>
        <a:bodyPr/>
        <a:lstStyle/>
        <a:p>
          <a:endParaRPr lang="en-US"/>
        </a:p>
      </dgm:t>
    </dgm:pt>
    <dgm:pt modelId="{CBB0EC0A-30AB-47CF-B516-46FC1C8AB45C}">
      <dgm:prSet/>
      <dgm:spPr/>
      <dgm:t>
        <a:bodyPr/>
        <a:lstStyle/>
        <a:p>
          <a:r>
            <a:rPr lang="en-US" b="0" i="1" baseline="0"/>
            <a:t>Analisada pelo satélite COBE</a:t>
          </a:r>
          <a:endParaRPr lang="en-US"/>
        </a:p>
      </dgm:t>
    </dgm:pt>
    <dgm:pt modelId="{2088CBFB-2190-4EFD-BA0A-8BB5FFE724A5}" type="parTrans" cxnId="{CDDB54C9-D06E-49A3-BE5B-CEC6D1FD03DA}">
      <dgm:prSet/>
      <dgm:spPr/>
      <dgm:t>
        <a:bodyPr/>
        <a:lstStyle/>
        <a:p>
          <a:endParaRPr lang="en-US"/>
        </a:p>
      </dgm:t>
    </dgm:pt>
    <dgm:pt modelId="{E6F6ADD0-B73B-438B-ABCB-3A8D8ABB6BA5}" type="sibTrans" cxnId="{CDDB54C9-D06E-49A3-BE5B-CEC6D1FD03DA}">
      <dgm:prSet/>
      <dgm:spPr/>
      <dgm:t>
        <a:bodyPr/>
        <a:lstStyle/>
        <a:p>
          <a:endParaRPr lang="en-US"/>
        </a:p>
      </dgm:t>
    </dgm:pt>
    <dgm:pt modelId="{C3BF7962-F5D0-4179-9B9E-2C6B1887C6C9}">
      <dgm:prSet/>
      <dgm:spPr/>
      <dgm:t>
        <a:bodyPr/>
        <a:lstStyle/>
        <a:p>
          <a:r>
            <a:rPr lang="en-US" b="0" i="1" baseline="0" dirty="0" err="1"/>
            <a:t>Analisada</a:t>
          </a:r>
          <a:r>
            <a:rPr lang="en-US" b="0" i="1" baseline="0" dirty="0"/>
            <a:t> </a:t>
          </a:r>
          <a:r>
            <a:rPr lang="en-US" b="0" i="1" baseline="0" dirty="0" err="1"/>
            <a:t>pelo</a:t>
          </a:r>
          <a:r>
            <a:rPr lang="en-US" b="0" i="1" baseline="0" dirty="0"/>
            <a:t> </a:t>
          </a:r>
          <a:r>
            <a:rPr lang="en-US" b="0" i="1" baseline="0" dirty="0" err="1"/>
            <a:t>satélite</a:t>
          </a:r>
          <a:r>
            <a:rPr lang="en-US" b="0" i="1" baseline="0" dirty="0"/>
            <a:t> WMAP</a:t>
          </a:r>
          <a:endParaRPr lang="en-US" dirty="0"/>
        </a:p>
      </dgm:t>
    </dgm:pt>
    <dgm:pt modelId="{2105F028-23A8-44E4-B7C4-3DA0B7AF6157}" type="parTrans" cxnId="{9E23D9F3-C391-44B5-8290-72E063583CFE}">
      <dgm:prSet/>
      <dgm:spPr/>
      <dgm:t>
        <a:bodyPr/>
        <a:lstStyle/>
        <a:p>
          <a:endParaRPr lang="en-US"/>
        </a:p>
      </dgm:t>
    </dgm:pt>
    <dgm:pt modelId="{0DA673C0-F061-4EB0-88AF-1CE86A82947B}" type="sibTrans" cxnId="{9E23D9F3-C391-44B5-8290-72E063583CFE}">
      <dgm:prSet/>
      <dgm:spPr/>
      <dgm:t>
        <a:bodyPr/>
        <a:lstStyle/>
        <a:p>
          <a:endParaRPr lang="en-US"/>
        </a:p>
      </dgm:t>
    </dgm:pt>
    <dgm:pt modelId="{B57F0F32-219E-46EA-96DA-1BB2CB9E0344}">
      <dgm:prSet/>
      <dgm:spPr/>
      <dgm:t>
        <a:bodyPr/>
        <a:lstStyle/>
        <a:p>
          <a:r>
            <a:rPr lang="en-US" b="0" i="1" baseline="0"/>
            <a:t>Analisada por balões sobre pólo Sul</a:t>
          </a:r>
          <a:endParaRPr lang="en-US"/>
        </a:p>
      </dgm:t>
    </dgm:pt>
    <dgm:pt modelId="{03943854-2D10-448B-BC4F-9CC8F45A1B41}" type="parTrans" cxnId="{08CA4F9C-6A8E-49E2-810C-CA0C17432693}">
      <dgm:prSet/>
      <dgm:spPr/>
      <dgm:t>
        <a:bodyPr/>
        <a:lstStyle/>
        <a:p>
          <a:endParaRPr lang="en-US"/>
        </a:p>
      </dgm:t>
    </dgm:pt>
    <dgm:pt modelId="{AC504111-8EF9-437B-BA0E-46EF4F394B33}" type="sibTrans" cxnId="{08CA4F9C-6A8E-49E2-810C-CA0C17432693}">
      <dgm:prSet/>
      <dgm:spPr/>
      <dgm:t>
        <a:bodyPr/>
        <a:lstStyle/>
        <a:p>
          <a:endParaRPr lang="en-US"/>
        </a:p>
      </dgm:t>
    </dgm:pt>
    <dgm:pt modelId="{E3FE3E62-1AE8-4B53-9DBE-0934BE3DB2D9}">
      <dgm:prSet/>
      <dgm:spPr/>
      <dgm:t>
        <a:bodyPr/>
        <a:lstStyle/>
        <a:p>
          <a:r>
            <a:rPr lang="en-US" b="0" i="1" baseline="0" dirty="0" err="1"/>
            <a:t>Analisada</a:t>
          </a:r>
          <a:r>
            <a:rPr lang="en-US" b="0" i="1" baseline="0" dirty="0"/>
            <a:t> </a:t>
          </a:r>
          <a:r>
            <a:rPr lang="en-US" b="0" i="1" baseline="0" dirty="0" err="1"/>
            <a:t>recentemente</a:t>
          </a:r>
          <a:r>
            <a:rPr lang="en-US" b="0" i="1" baseline="0" dirty="0"/>
            <a:t> </a:t>
          </a:r>
          <a:r>
            <a:rPr lang="en-US" b="0" i="1" baseline="0" dirty="0" err="1"/>
            <a:t>pelo</a:t>
          </a:r>
          <a:r>
            <a:rPr lang="en-US" b="0" i="1" baseline="0" dirty="0"/>
            <a:t> </a:t>
          </a:r>
          <a:r>
            <a:rPr lang="en-US" b="0" i="1" baseline="0" dirty="0" err="1"/>
            <a:t>satélite</a:t>
          </a:r>
          <a:r>
            <a:rPr lang="en-US" b="0" i="1" baseline="0" dirty="0"/>
            <a:t> Planck</a:t>
          </a:r>
          <a:endParaRPr lang="en-US" dirty="0"/>
        </a:p>
      </dgm:t>
    </dgm:pt>
    <dgm:pt modelId="{73FDBF4E-4EF9-4DA3-A827-74CD86A36D2D}" type="parTrans" cxnId="{A8815EBD-F4DD-446C-8AEB-530CA0180EB0}">
      <dgm:prSet/>
      <dgm:spPr/>
      <dgm:t>
        <a:bodyPr/>
        <a:lstStyle/>
        <a:p>
          <a:endParaRPr lang="en-US"/>
        </a:p>
      </dgm:t>
    </dgm:pt>
    <dgm:pt modelId="{A50AF365-8EC6-4B9B-B0C8-43329648EC2B}" type="sibTrans" cxnId="{A8815EBD-F4DD-446C-8AEB-530CA0180EB0}">
      <dgm:prSet/>
      <dgm:spPr/>
      <dgm:t>
        <a:bodyPr/>
        <a:lstStyle/>
        <a:p>
          <a:endParaRPr lang="en-US"/>
        </a:p>
      </dgm:t>
    </dgm:pt>
    <dgm:pt modelId="{4B77F42B-FC41-41C3-81D4-290F73521685}" type="pres">
      <dgm:prSet presAssocID="{787A20EC-89A1-4CEA-BE05-70585CCEC112}" presName="vert0" presStyleCnt="0">
        <dgm:presLayoutVars>
          <dgm:dir/>
          <dgm:animOne val="branch"/>
          <dgm:animLvl val="lvl"/>
        </dgm:presLayoutVars>
      </dgm:prSet>
      <dgm:spPr/>
    </dgm:pt>
    <dgm:pt modelId="{B276CCA7-7CD1-4B14-A0F4-DBC4F41267B4}" type="pres">
      <dgm:prSet presAssocID="{B99941C1-684C-4E8A-9337-494EB9EDD9FD}" presName="thickLine" presStyleLbl="alignNode1" presStyleIdx="0" presStyleCnt="7"/>
      <dgm:spPr/>
    </dgm:pt>
    <dgm:pt modelId="{DA40BDB1-ACAC-4942-929F-9C4C73ACD9FC}" type="pres">
      <dgm:prSet presAssocID="{B99941C1-684C-4E8A-9337-494EB9EDD9FD}" presName="horz1" presStyleCnt="0"/>
      <dgm:spPr/>
    </dgm:pt>
    <dgm:pt modelId="{686050B7-B23F-4A0C-883A-9DB26D7ECA8E}" type="pres">
      <dgm:prSet presAssocID="{B99941C1-684C-4E8A-9337-494EB9EDD9FD}" presName="tx1" presStyleLbl="revTx" presStyleIdx="0" presStyleCnt="7"/>
      <dgm:spPr/>
    </dgm:pt>
    <dgm:pt modelId="{D332575A-8681-4CBD-AE15-65369D84802A}" type="pres">
      <dgm:prSet presAssocID="{B99941C1-684C-4E8A-9337-494EB9EDD9FD}" presName="vert1" presStyleCnt="0"/>
      <dgm:spPr/>
    </dgm:pt>
    <dgm:pt modelId="{2EBDE187-7AA7-4B7B-ACC2-F3C08EF8F8E3}" type="pres">
      <dgm:prSet presAssocID="{D8EFF2B1-A5B7-4901-95E9-A565251E1D9A}" presName="thickLine" presStyleLbl="alignNode1" presStyleIdx="1" presStyleCnt="7"/>
      <dgm:spPr/>
    </dgm:pt>
    <dgm:pt modelId="{753F1C51-1F1B-47F5-8A5E-E83976F5AFCE}" type="pres">
      <dgm:prSet presAssocID="{D8EFF2B1-A5B7-4901-95E9-A565251E1D9A}" presName="horz1" presStyleCnt="0"/>
      <dgm:spPr/>
    </dgm:pt>
    <dgm:pt modelId="{D8E50835-0A6C-4038-A43F-083182AD20B8}" type="pres">
      <dgm:prSet presAssocID="{D8EFF2B1-A5B7-4901-95E9-A565251E1D9A}" presName="tx1" presStyleLbl="revTx" presStyleIdx="1" presStyleCnt="7"/>
      <dgm:spPr/>
    </dgm:pt>
    <dgm:pt modelId="{AFCB7AD6-9DC2-4264-B930-2510A3372E1E}" type="pres">
      <dgm:prSet presAssocID="{D8EFF2B1-A5B7-4901-95E9-A565251E1D9A}" presName="vert1" presStyleCnt="0"/>
      <dgm:spPr/>
    </dgm:pt>
    <dgm:pt modelId="{95ED493F-CAA6-49CE-8477-E0D45DBAC4D8}" type="pres">
      <dgm:prSet presAssocID="{23E17D44-9071-41E2-8294-1C22BCE42C71}" presName="thickLine" presStyleLbl="alignNode1" presStyleIdx="2" presStyleCnt="7"/>
      <dgm:spPr/>
    </dgm:pt>
    <dgm:pt modelId="{671E0C2E-CF02-4CFF-9E1D-546362F7DF7E}" type="pres">
      <dgm:prSet presAssocID="{23E17D44-9071-41E2-8294-1C22BCE42C71}" presName="horz1" presStyleCnt="0"/>
      <dgm:spPr/>
    </dgm:pt>
    <dgm:pt modelId="{5B0C800B-65BE-419D-8879-2ED0E6205215}" type="pres">
      <dgm:prSet presAssocID="{23E17D44-9071-41E2-8294-1C22BCE42C71}" presName="tx1" presStyleLbl="revTx" presStyleIdx="2" presStyleCnt="7"/>
      <dgm:spPr/>
    </dgm:pt>
    <dgm:pt modelId="{63705F47-20C6-4F4D-A884-7AEBD3942B97}" type="pres">
      <dgm:prSet presAssocID="{23E17D44-9071-41E2-8294-1C22BCE42C71}" presName="vert1" presStyleCnt="0"/>
      <dgm:spPr/>
    </dgm:pt>
    <dgm:pt modelId="{F8A8E8C4-C99E-4175-8448-068C4716D96C}" type="pres">
      <dgm:prSet presAssocID="{CBB0EC0A-30AB-47CF-B516-46FC1C8AB45C}" presName="thickLine" presStyleLbl="alignNode1" presStyleIdx="3" presStyleCnt="7"/>
      <dgm:spPr/>
    </dgm:pt>
    <dgm:pt modelId="{82A4C6CC-1E16-4CDD-A5AE-F4E4ED87A324}" type="pres">
      <dgm:prSet presAssocID="{CBB0EC0A-30AB-47CF-B516-46FC1C8AB45C}" presName="horz1" presStyleCnt="0"/>
      <dgm:spPr/>
    </dgm:pt>
    <dgm:pt modelId="{42E851F3-FFBF-42F3-B92C-CAA67D9C65CD}" type="pres">
      <dgm:prSet presAssocID="{CBB0EC0A-30AB-47CF-B516-46FC1C8AB45C}" presName="tx1" presStyleLbl="revTx" presStyleIdx="3" presStyleCnt="7"/>
      <dgm:spPr/>
    </dgm:pt>
    <dgm:pt modelId="{50CC2313-5622-42F5-944F-9AFBBA4C1B6A}" type="pres">
      <dgm:prSet presAssocID="{CBB0EC0A-30AB-47CF-B516-46FC1C8AB45C}" presName="vert1" presStyleCnt="0"/>
      <dgm:spPr/>
    </dgm:pt>
    <dgm:pt modelId="{3E3D4344-C731-4175-A0DF-7C80E0E3BC22}" type="pres">
      <dgm:prSet presAssocID="{C3BF7962-F5D0-4179-9B9E-2C6B1887C6C9}" presName="thickLine" presStyleLbl="alignNode1" presStyleIdx="4" presStyleCnt="7"/>
      <dgm:spPr/>
    </dgm:pt>
    <dgm:pt modelId="{5221BA13-B0A5-4C3F-A851-F258779B0091}" type="pres">
      <dgm:prSet presAssocID="{C3BF7962-F5D0-4179-9B9E-2C6B1887C6C9}" presName="horz1" presStyleCnt="0"/>
      <dgm:spPr/>
    </dgm:pt>
    <dgm:pt modelId="{2F684DC6-3698-4DEE-ACEB-F180ECEBFF55}" type="pres">
      <dgm:prSet presAssocID="{C3BF7962-F5D0-4179-9B9E-2C6B1887C6C9}" presName="tx1" presStyleLbl="revTx" presStyleIdx="4" presStyleCnt="7"/>
      <dgm:spPr/>
    </dgm:pt>
    <dgm:pt modelId="{245F2484-8FEA-402E-A88A-99989BFD1850}" type="pres">
      <dgm:prSet presAssocID="{C3BF7962-F5D0-4179-9B9E-2C6B1887C6C9}" presName="vert1" presStyleCnt="0"/>
      <dgm:spPr/>
    </dgm:pt>
    <dgm:pt modelId="{6E7AA317-9BEC-47ED-BC7E-50B72BAE4781}" type="pres">
      <dgm:prSet presAssocID="{B57F0F32-219E-46EA-96DA-1BB2CB9E0344}" presName="thickLine" presStyleLbl="alignNode1" presStyleIdx="5" presStyleCnt="7"/>
      <dgm:spPr/>
    </dgm:pt>
    <dgm:pt modelId="{B105CD75-5E52-40B3-AB95-B150DE54295C}" type="pres">
      <dgm:prSet presAssocID="{B57F0F32-219E-46EA-96DA-1BB2CB9E0344}" presName="horz1" presStyleCnt="0"/>
      <dgm:spPr/>
    </dgm:pt>
    <dgm:pt modelId="{BC661072-8DF9-4E16-9E3D-558D6B6C0FD7}" type="pres">
      <dgm:prSet presAssocID="{B57F0F32-219E-46EA-96DA-1BB2CB9E0344}" presName="tx1" presStyleLbl="revTx" presStyleIdx="5" presStyleCnt="7"/>
      <dgm:spPr/>
    </dgm:pt>
    <dgm:pt modelId="{A029F4F0-A318-4B36-80C1-07110E517EA6}" type="pres">
      <dgm:prSet presAssocID="{B57F0F32-219E-46EA-96DA-1BB2CB9E0344}" presName="vert1" presStyleCnt="0"/>
      <dgm:spPr/>
    </dgm:pt>
    <dgm:pt modelId="{6D80E3F8-806E-4364-BC53-15460D501040}" type="pres">
      <dgm:prSet presAssocID="{E3FE3E62-1AE8-4B53-9DBE-0934BE3DB2D9}" presName="thickLine" presStyleLbl="alignNode1" presStyleIdx="6" presStyleCnt="7"/>
      <dgm:spPr/>
    </dgm:pt>
    <dgm:pt modelId="{B3F88D5D-AD84-4BD2-86FF-2B13B6DB61E6}" type="pres">
      <dgm:prSet presAssocID="{E3FE3E62-1AE8-4B53-9DBE-0934BE3DB2D9}" presName="horz1" presStyleCnt="0"/>
      <dgm:spPr/>
    </dgm:pt>
    <dgm:pt modelId="{C6EFCF6B-1A19-47E0-ABC5-A88B508A94AB}" type="pres">
      <dgm:prSet presAssocID="{E3FE3E62-1AE8-4B53-9DBE-0934BE3DB2D9}" presName="tx1" presStyleLbl="revTx" presStyleIdx="6" presStyleCnt="7"/>
      <dgm:spPr/>
    </dgm:pt>
    <dgm:pt modelId="{595DCB20-F195-49B9-BF6B-6CFCE8319B0C}" type="pres">
      <dgm:prSet presAssocID="{E3FE3E62-1AE8-4B53-9DBE-0934BE3DB2D9}" presName="vert1" presStyleCnt="0"/>
      <dgm:spPr/>
    </dgm:pt>
  </dgm:ptLst>
  <dgm:cxnLst>
    <dgm:cxn modelId="{36BD2309-C8EE-4236-883F-E216917866CA}" type="presOf" srcId="{D8EFF2B1-A5B7-4901-95E9-A565251E1D9A}" destId="{D8E50835-0A6C-4038-A43F-083182AD20B8}" srcOrd="0" destOrd="0" presId="urn:microsoft.com/office/officeart/2008/layout/LinedList"/>
    <dgm:cxn modelId="{43019944-57C7-48A1-8020-85459F99967E}" type="presOf" srcId="{C3BF7962-F5D0-4179-9B9E-2C6B1887C6C9}" destId="{2F684DC6-3698-4DEE-ACEB-F180ECEBFF55}" srcOrd="0" destOrd="0" presId="urn:microsoft.com/office/officeart/2008/layout/LinedList"/>
    <dgm:cxn modelId="{3F741568-CEBA-444A-AB46-421807B672A8}" srcId="{787A20EC-89A1-4CEA-BE05-70585CCEC112}" destId="{B99941C1-684C-4E8A-9337-494EB9EDD9FD}" srcOrd="0" destOrd="0" parTransId="{C9137997-82A7-464B-84FD-913DE85B527A}" sibTransId="{C6C8ED7E-62AA-4551-A773-CAE9B24D9D82}"/>
    <dgm:cxn modelId="{7AFDE072-22FD-4844-B6F5-39250ACB6EE0}" srcId="{787A20EC-89A1-4CEA-BE05-70585CCEC112}" destId="{D8EFF2B1-A5B7-4901-95E9-A565251E1D9A}" srcOrd="1" destOrd="0" parTransId="{50B9F0DA-2841-4BAB-B04F-9D61A52B5770}" sibTransId="{3255C564-5899-4211-BE86-0965FDECED7B}"/>
    <dgm:cxn modelId="{BC81FE73-B422-4E8A-B2F5-ADD5CA9DD0E7}" srcId="{787A20EC-89A1-4CEA-BE05-70585CCEC112}" destId="{23E17D44-9071-41E2-8294-1C22BCE42C71}" srcOrd="2" destOrd="0" parTransId="{28479E68-E9B4-46E8-A431-331660A2D483}" sibTransId="{56DEE25D-9E4C-403D-AC5B-5700778CB1C3}"/>
    <dgm:cxn modelId="{1FA30556-E345-4E0F-87F1-F9CFA5E10EA1}" type="presOf" srcId="{B99941C1-684C-4E8A-9337-494EB9EDD9FD}" destId="{686050B7-B23F-4A0C-883A-9DB26D7ECA8E}" srcOrd="0" destOrd="0" presId="urn:microsoft.com/office/officeart/2008/layout/LinedList"/>
    <dgm:cxn modelId="{08CA4F9C-6A8E-49E2-810C-CA0C17432693}" srcId="{787A20EC-89A1-4CEA-BE05-70585CCEC112}" destId="{B57F0F32-219E-46EA-96DA-1BB2CB9E0344}" srcOrd="5" destOrd="0" parTransId="{03943854-2D10-448B-BC4F-9CC8F45A1B41}" sibTransId="{AC504111-8EF9-437B-BA0E-46EF4F394B33}"/>
    <dgm:cxn modelId="{492553B8-E10C-4E08-86C3-69FBAE0C31A5}" type="presOf" srcId="{787A20EC-89A1-4CEA-BE05-70585CCEC112}" destId="{4B77F42B-FC41-41C3-81D4-290F73521685}" srcOrd="0" destOrd="0" presId="urn:microsoft.com/office/officeart/2008/layout/LinedList"/>
    <dgm:cxn modelId="{A8815EBD-F4DD-446C-8AEB-530CA0180EB0}" srcId="{787A20EC-89A1-4CEA-BE05-70585CCEC112}" destId="{E3FE3E62-1AE8-4B53-9DBE-0934BE3DB2D9}" srcOrd="6" destOrd="0" parTransId="{73FDBF4E-4EF9-4DA3-A827-74CD86A36D2D}" sibTransId="{A50AF365-8EC6-4B9B-B0C8-43329648EC2B}"/>
    <dgm:cxn modelId="{B9DD4CC3-D7CF-44EC-8C20-73CC1716D0AB}" type="presOf" srcId="{23E17D44-9071-41E2-8294-1C22BCE42C71}" destId="{5B0C800B-65BE-419D-8879-2ED0E6205215}" srcOrd="0" destOrd="0" presId="urn:microsoft.com/office/officeart/2008/layout/LinedList"/>
    <dgm:cxn modelId="{CDDB54C9-D06E-49A3-BE5B-CEC6D1FD03DA}" srcId="{787A20EC-89A1-4CEA-BE05-70585CCEC112}" destId="{CBB0EC0A-30AB-47CF-B516-46FC1C8AB45C}" srcOrd="3" destOrd="0" parTransId="{2088CBFB-2190-4EFD-BA0A-8BB5FFE724A5}" sibTransId="{E6F6ADD0-B73B-438B-ABCB-3A8D8ABB6BA5}"/>
    <dgm:cxn modelId="{6FA6F7D1-A279-4130-95D7-F0D362DE006C}" type="presOf" srcId="{CBB0EC0A-30AB-47CF-B516-46FC1C8AB45C}" destId="{42E851F3-FFBF-42F3-B92C-CAA67D9C65CD}" srcOrd="0" destOrd="0" presId="urn:microsoft.com/office/officeart/2008/layout/LinedList"/>
    <dgm:cxn modelId="{D95A05F0-655B-4E0D-BAC1-9E19727EC907}" type="presOf" srcId="{E3FE3E62-1AE8-4B53-9DBE-0934BE3DB2D9}" destId="{C6EFCF6B-1A19-47E0-ABC5-A88B508A94AB}" srcOrd="0" destOrd="0" presId="urn:microsoft.com/office/officeart/2008/layout/LinedList"/>
    <dgm:cxn modelId="{E62486F2-BB98-43CC-A0C7-527021B58224}" type="presOf" srcId="{B57F0F32-219E-46EA-96DA-1BB2CB9E0344}" destId="{BC661072-8DF9-4E16-9E3D-558D6B6C0FD7}" srcOrd="0" destOrd="0" presId="urn:microsoft.com/office/officeart/2008/layout/LinedList"/>
    <dgm:cxn modelId="{9E23D9F3-C391-44B5-8290-72E063583CFE}" srcId="{787A20EC-89A1-4CEA-BE05-70585CCEC112}" destId="{C3BF7962-F5D0-4179-9B9E-2C6B1887C6C9}" srcOrd="4" destOrd="0" parTransId="{2105F028-23A8-44E4-B7C4-3DA0B7AF6157}" sibTransId="{0DA673C0-F061-4EB0-88AF-1CE86A82947B}"/>
    <dgm:cxn modelId="{2AC7EC32-957F-420C-9241-C61BEAA7D2AD}" type="presParOf" srcId="{4B77F42B-FC41-41C3-81D4-290F73521685}" destId="{B276CCA7-7CD1-4B14-A0F4-DBC4F41267B4}" srcOrd="0" destOrd="0" presId="urn:microsoft.com/office/officeart/2008/layout/LinedList"/>
    <dgm:cxn modelId="{5C9140F5-0197-4744-85CD-7F6AD93655C5}" type="presParOf" srcId="{4B77F42B-FC41-41C3-81D4-290F73521685}" destId="{DA40BDB1-ACAC-4942-929F-9C4C73ACD9FC}" srcOrd="1" destOrd="0" presId="urn:microsoft.com/office/officeart/2008/layout/LinedList"/>
    <dgm:cxn modelId="{DA27E7B7-FC93-4F8F-8A4A-43B0C192A147}" type="presParOf" srcId="{DA40BDB1-ACAC-4942-929F-9C4C73ACD9FC}" destId="{686050B7-B23F-4A0C-883A-9DB26D7ECA8E}" srcOrd="0" destOrd="0" presId="urn:microsoft.com/office/officeart/2008/layout/LinedList"/>
    <dgm:cxn modelId="{BB4FBCF4-296E-4433-A590-6148EBBB58E5}" type="presParOf" srcId="{DA40BDB1-ACAC-4942-929F-9C4C73ACD9FC}" destId="{D332575A-8681-4CBD-AE15-65369D84802A}" srcOrd="1" destOrd="0" presId="urn:microsoft.com/office/officeart/2008/layout/LinedList"/>
    <dgm:cxn modelId="{4E48117D-61A6-44C8-971E-6D7147666A83}" type="presParOf" srcId="{4B77F42B-FC41-41C3-81D4-290F73521685}" destId="{2EBDE187-7AA7-4B7B-ACC2-F3C08EF8F8E3}" srcOrd="2" destOrd="0" presId="urn:microsoft.com/office/officeart/2008/layout/LinedList"/>
    <dgm:cxn modelId="{4680E09F-49E7-44FB-8EB0-2D73094FF0DD}" type="presParOf" srcId="{4B77F42B-FC41-41C3-81D4-290F73521685}" destId="{753F1C51-1F1B-47F5-8A5E-E83976F5AFCE}" srcOrd="3" destOrd="0" presId="urn:microsoft.com/office/officeart/2008/layout/LinedList"/>
    <dgm:cxn modelId="{7EC14ABD-DF91-4D1E-BA6E-0A47FC09AF7C}" type="presParOf" srcId="{753F1C51-1F1B-47F5-8A5E-E83976F5AFCE}" destId="{D8E50835-0A6C-4038-A43F-083182AD20B8}" srcOrd="0" destOrd="0" presId="urn:microsoft.com/office/officeart/2008/layout/LinedList"/>
    <dgm:cxn modelId="{B80C63B7-880F-4AF2-9C42-202D75E75862}" type="presParOf" srcId="{753F1C51-1F1B-47F5-8A5E-E83976F5AFCE}" destId="{AFCB7AD6-9DC2-4264-B930-2510A3372E1E}" srcOrd="1" destOrd="0" presId="urn:microsoft.com/office/officeart/2008/layout/LinedList"/>
    <dgm:cxn modelId="{6256159B-CDF7-4973-B85C-8C15A3DDDA15}" type="presParOf" srcId="{4B77F42B-FC41-41C3-81D4-290F73521685}" destId="{95ED493F-CAA6-49CE-8477-E0D45DBAC4D8}" srcOrd="4" destOrd="0" presId="urn:microsoft.com/office/officeart/2008/layout/LinedList"/>
    <dgm:cxn modelId="{70B19138-D547-4852-AB50-D2F169EC6C21}" type="presParOf" srcId="{4B77F42B-FC41-41C3-81D4-290F73521685}" destId="{671E0C2E-CF02-4CFF-9E1D-546362F7DF7E}" srcOrd="5" destOrd="0" presId="urn:microsoft.com/office/officeart/2008/layout/LinedList"/>
    <dgm:cxn modelId="{1B37FC29-9895-4A73-885B-D3515224BECC}" type="presParOf" srcId="{671E0C2E-CF02-4CFF-9E1D-546362F7DF7E}" destId="{5B0C800B-65BE-419D-8879-2ED0E6205215}" srcOrd="0" destOrd="0" presId="urn:microsoft.com/office/officeart/2008/layout/LinedList"/>
    <dgm:cxn modelId="{E3B5B341-651F-4FCC-BB63-047DDBDD3EBD}" type="presParOf" srcId="{671E0C2E-CF02-4CFF-9E1D-546362F7DF7E}" destId="{63705F47-20C6-4F4D-A884-7AEBD3942B97}" srcOrd="1" destOrd="0" presId="urn:microsoft.com/office/officeart/2008/layout/LinedList"/>
    <dgm:cxn modelId="{EB28B9AC-4AF5-4B24-B985-52A005B926A4}" type="presParOf" srcId="{4B77F42B-FC41-41C3-81D4-290F73521685}" destId="{F8A8E8C4-C99E-4175-8448-068C4716D96C}" srcOrd="6" destOrd="0" presId="urn:microsoft.com/office/officeart/2008/layout/LinedList"/>
    <dgm:cxn modelId="{BCF638C2-F9C0-4A92-8452-400A0BEE89F8}" type="presParOf" srcId="{4B77F42B-FC41-41C3-81D4-290F73521685}" destId="{82A4C6CC-1E16-4CDD-A5AE-F4E4ED87A324}" srcOrd="7" destOrd="0" presId="urn:microsoft.com/office/officeart/2008/layout/LinedList"/>
    <dgm:cxn modelId="{C3B5A6C8-5910-4662-B06A-BAB4043B54A5}" type="presParOf" srcId="{82A4C6CC-1E16-4CDD-A5AE-F4E4ED87A324}" destId="{42E851F3-FFBF-42F3-B92C-CAA67D9C65CD}" srcOrd="0" destOrd="0" presId="urn:microsoft.com/office/officeart/2008/layout/LinedList"/>
    <dgm:cxn modelId="{503AA988-DD22-4354-9E0A-0579DE08BBFF}" type="presParOf" srcId="{82A4C6CC-1E16-4CDD-A5AE-F4E4ED87A324}" destId="{50CC2313-5622-42F5-944F-9AFBBA4C1B6A}" srcOrd="1" destOrd="0" presId="urn:microsoft.com/office/officeart/2008/layout/LinedList"/>
    <dgm:cxn modelId="{89801118-9835-4B7A-AE53-215943D62D1A}" type="presParOf" srcId="{4B77F42B-FC41-41C3-81D4-290F73521685}" destId="{3E3D4344-C731-4175-A0DF-7C80E0E3BC22}" srcOrd="8" destOrd="0" presId="urn:microsoft.com/office/officeart/2008/layout/LinedList"/>
    <dgm:cxn modelId="{F10CF316-91B2-4011-8B06-DB49D2BB4890}" type="presParOf" srcId="{4B77F42B-FC41-41C3-81D4-290F73521685}" destId="{5221BA13-B0A5-4C3F-A851-F258779B0091}" srcOrd="9" destOrd="0" presId="urn:microsoft.com/office/officeart/2008/layout/LinedList"/>
    <dgm:cxn modelId="{1FBD0CF2-F4FF-489D-87B1-BBD51DFF61D9}" type="presParOf" srcId="{5221BA13-B0A5-4C3F-A851-F258779B0091}" destId="{2F684DC6-3698-4DEE-ACEB-F180ECEBFF55}" srcOrd="0" destOrd="0" presId="urn:microsoft.com/office/officeart/2008/layout/LinedList"/>
    <dgm:cxn modelId="{D62D46A4-C21E-4A9B-B6C8-0F162403E720}" type="presParOf" srcId="{5221BA13-B0A5-4C3F-A851-F258779B0091}" destId="{245F2484-8FEA-402E-A88A-99989BFD1850}" srcOrd="1" destOrd="0" presId="urn:microsoft.com/office/officeart/2008/layout/LinedList"/>
    <dgm:cxn modelId="{B134F87D-1D8F-4C61-96FD-0C5E315C6EDD}" type="presParOf" srcId="{4B77F42B-FC41-41C3-81D4-290F73521685}" destId="{6E7AA317-9BEC-47ED-BC7E-50B72BAE4781}" srcOrd="10" destOrd="0" presId="urn:microsoft.com/office/officeart/2008/layout/LinedList"/>
    <dgm:cxn modelId="{E7C75FC6-BC1C-44C7-8184-329B3A17985E}" type="presParOf" srcId="{4B77F42B-FC41-41C3-81D4-290F73521685}" destId="{B105CD75-5E52-40B3-AB95-B150DE54295C}" srcOrd="11" destOrd="0" presId="urn:microsoft.com/office/officeart/2008/layout/LinedList"/>
    <dgm:cxn modelId="{F9459AC0-7C0B-4AB7-9110-2B340FB9EBA8}" type="presParOf" srcId="{B105CD75-5E52-40B3-AB95-B150DE54295C}" destId="{BC661072-8DF9-4E16-9E3D-558D6B6C0FD7}" srcOrd="0" destOrd="0" presId="urn:microsoft.com/office/officeart/2008/layout/LinedList"/>
    <dgm:cxn modelId="{27D0C351-DD9F-4DC5-8F91-916D5A2DBC29}" type="presParOf" srcId="{B105CD75-5E52-40B3-AB95-B150DE54295C}" destId="{A029F4F0-A318-4B36-80C1-07110E517EA6}" srcOrd="1" destOrd="0" presId="urn:microsoft.com/office/officeart/2008/layout/LinedList"/>
    <dgm:cxn modelId="{EB355FDD-EA2F-48CD-B663-19C4AED40E06}" type="presParOf" srcId="{4B77F42B-FC41-41C3-81D4-290F73521685}" destId="{6D80E3F8-806E-4364-BC53-15460D501040}" srcOrd="12" destOrd="0" presId="urn:microsoft.com/office/officeart/2008/layout/LinedList"/>
    <dgm:cxn modelId="{CCE1ADB1-B428-4475-B7B2-E1FB9E1C3CEE}" type="presParOf" srcId="{4B77F42B-FC41-41C3-81D4-290F73521685}" destId="{B3F88D5D-AD84-4BD2-86FF-2B13B6DB61E6}" srcOrd="13" destOrd="0" presId="urn:microsoft.com/office/officeart/2008/layout/LinedList"/>
    <dgm:cxn modelId="{A0313B20-91DA-4B4B-A4F9-B1177F476E94}" type="presParOf" srcId="{B3F88D5D-AD84-4BD2-86FF-2B13B6DB61E6}" destId="{C6EFCF6B-1A19-47E0-ABC5-A88B508A94AB}" srcOrd="0" destOrd="0" presId="urn:microsoft.com/office/officeart/2008/layout/LinedList"/>
    <dgm:cxn modelId="{2C66D8A1-F569-48C8-A555-AF02F6518426}" type="presParOf" srcId="{B3F88D5D-AD84-4BD2-86FF-2B13B6DB61E6}" destId="{595DCB20-F195-49B9-BF6B-6CFCE8319B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6E73B0-6428-4EA1-BC00-F629FC4212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6E5609-D105-4183-AF80-DA75874E17E1}">
      <dgm:prSet/>
      <dgm:spPr/>
      <dgm:t>
        <a:bodyPr/>
        <a:lstStyle/>
        <a:p>
          <a:r>
            <a:rPr lang="pt-BR" i="1"/>
            <a:t>Mapeamento de Intensidade</a:t>
          </a:r>
          <a:endParaRPr lang="en-US"/>
        </a:p>
      </dgm:t>
    </dgm:pt>
    <dgm:pt modelId="{4F784C93-549C-4C43-B667-C9E2633B012F}" type="parTrans" cxnId="{512365F5-FDE9-48B1-A63E-2ADDFF0C8C37}">
      <dgm:prSet/>
      <dgm:spPr/>
      <dgm:t>
        <a:bodyPr/>
        <a:lstStyle/>
        <a:p>
          <a:endParaRPr lang="en-US"/>
        </a:p>
      </dgm:t>
    </dgm:pt>
    <dgm:pt modelId="{7C1C4FF0-1CE4-48FD-AB89-196CED63C4EA}" type="sibTrans" cxnId="{512365F5-FDE9-48B1-A63E-2ADDFF0C8C37}">
      <dgm:prSet/>
      <dgm:spPr/>
      <dgm:t>
        <a:bodyPr/>
        <a:lstStyle/>
        <a:p>
          <a:endParaRPr lang="en-US"/>
        </a:p>
      </dgm:t>
    </dgm:pt>
    <dgm:pt modelId="{70B8D93C-95D0-4315-A560-0540CEBDED36}">
      <dgm:prSet/>
      <dgm:spPr/>
      <dgm:t>
        <a:bodyPr/>
        <a:lstStyle/>
        <a:p>
          <a:r>
            <a:rPr lang="pt-BR" i="1"/>
            <a:t>O início da preponderância da Energia Escura</a:t>
          </a:r>
          <a:endParaRPr lang="en-US"/>
        </a:p>
      </dgm:t>
    </dgm:pt>
    <dgm:pt modelId="{9EE9DBE6-E7C9-4DD2-98E2-358BC31CE9B1}" type="parTrans" cxnId="{EC2102CB-B159-4D87-8313-100A54171F51}">
      <dgm:prSet/>
      <dgm:spPr/>
      <dgm:t>
        <a:bodyPr/>
        <a:lstStyle/>
        <a:p>
          <a:endParaRPr lang="en-US"/>
        </a:p>
      </dgm:t>
    </dgm:pt>
    <dgm:pt modelId="{628CEB1E-3D93-4B57-80B5-7C8F0E0F9807}" type="sibTrans" cxnId="{EC2102CB-B159-4D87-8313-100A54171F51}">
      <dgm:prSet/>
      <dgm:spPr/>
      <dgm:t>
        <a:bodyPr/>
        <a:lstStyle/>
        <a:p>
          <a:endParaRPr lang="en-US"/>
        </a:p>
      </dgm:t>
    </dgm:pt>
    <dgm:pt modelId="{87D2660C-FB61-4489-A4E4-645A51E4D94E}">
      <dgm:prSet/>
      <dgm:spPr/>
      <dgm:t>
        <a:bodyPr/>
        <a:lstStyle/>
        <a:p>
          <a:r>
            <a:rPr lang="pt-BR" i="1"/>
            <a:t>Uma nova técnica de captação</a:t>
          </a:r>
          <a:endParaRPr lang="en-US"/>
        </a:p>
      </dgm:t>
    </dgm:pt>
    <dgm:pt modelId="{389C1E66-4A3E-4844-8973-BFC85C90D4B9}" type="parTrans" cxnId="{CAFD5C3E-6142-4452-82AC-D594F44C35C4}">
      <dgm:prSet/>
      <dgm:spPr/>
      <dgm:t>
        <a:bodyPr/>
        <a:lstStyle/>
        <a:p>
          <a:endParaRPr lang="en-US"/>
        </a:p>
      </dgm:t>
    </dgm:pt>
    <dgm:pt modelId="{CB1D7EF1-64D2-4259-94E2-17C886A34D00}" type="sibTrans" cxnId="{CAFD5C3E-6142-4452-82AC-D594F44C35C4}">
      <dgm:prSet/>
      <dgm:spPr/>
      <dgm:t>
        <a:bodyPr/>
        <a:lstStyle/>
        <a:p>
          <a:endParaRPr lang="en-US"/>
        </a:p>
      </dgm:t>
    </dgm:pt>
    <dgm:pt modelId="{DAF0F44A-DE3E-4B1D-ABDD-D06037455546}">
      <dgm:prSet/>
      <dgm:spPr/>
      <dgm:t>
        <a:bodyPr/>
        <a:lstStyle/>
        <a:p>
          <a:r>
            <a:rPr lang="pt-BR" i="1"/>
            <a:t>Recursos: FAPESP, China, MCTI</a:t>
          </a:r>
          <a:endParaRPr lang="en-US"/>
        </a:p>
      </dgm:t>
    </dgm:pt>
    <dgm:pt modelId="{16F84B37-1214-4A22-8961-960FFA86C473}" type="parTrans" cxnId="{EF2531E6-05AB-405C-B422-7455536DE415}">
      <dgm:prSet/>
      <dgm:spPr/>
      <dgm:t>
        <a:bodyPr/>
        <a:lstStyle/>
        <a:p>
          <a:endParaRPr lang="en-US"/>
        </a:p>
      </dgm:t>
    </dgm:pt>
    <dgm:pt modelId="{859434D1-8D84-47DB-8610-BF2CE69D7733}" type="sibTrans" cxnId="{EF2531E6-05AB-405C-B422-7455536DE415}">
      <dgm:prSet/>
      <dgm:spPr/>
      <dgm:t>
        <a:bodyPr/>
        <a:lstStyle/>
        <a:p>
          <a:endParaRPr lang="en-US"/>
        </a:p>
      </dgm:t>
    </dgm:pt>
    <dgm:pt modelId="{00080312-A515-4B9C-A117-3AC6EC6594B0}">
      <dgm:prSet/>
      <dgm:spPr/>
      <dgm:t>
        <a:bodyPr/>
        <a:lstStyle/>
        <a:p>
          <a:r>
            <a:rPr lang="pt-BR" i="1"/>
            <a:t>Mais recursos: governo da Paraíba, FINEP</a:t>
          </a:r>
          <a:endParaRPr lang="en-US"/>
        </a:p>
      </dgm:t>
    </dgm:pt>
    <dgm:pt modelId="{245E49ED-8D55-452F-8E2C-83B3876AAEFA}" type="parTrans" cxnId="{289C44C9-AD96-435D-8CC7-F48EEDE87DDD}">
      <dgm:prSet/>
      <dgm:spPr/>
      <dgm:t>
        <a:bodyPr/>
        <a:lstStyle/>
        <a:p>
          <a:endParaRPr lang="en-US"/>
        </a:p>
      </dgm:t>
    </dgm:pt>
    <dgm:pt modelId="{E9B7FFFD-BD55-42FD-BA7F-2DE51164C4E2}" type="sibTrans" cxnId="{289C44C9-AD96-435D-8CC7-F48EEDE87DDD}">
      <dgm:prSet/>
      <dgm:spPr/>
      <dgm:t>
        <a:bodyPr/>
        <a:lstStyle/>
        <a:p>
          <a:endParaRPr lang="en-US"/>
        </a:p>
      </dgm:t>
    </dgm:pt>
    <dgm:pt modelId="{4720EC6E-89F9-43DB-A1B7-E31542C7E4AC}">
      <dgm:prSet/>
      <dgm:spPr/>
      <dgm:t>
        <a:bodyPr/>
        <a:lstStyle/>
        <a:p>
          <a:r>
            <a:rPr lang="pt-BR" i="1"/>
            <a:t>Iniciativa privada?</a:t>
          </a:r>
          <a:endParaRPr lang="en-US"/>
        </a:p>
      </dgm:t>
    </dgm:pt>
    <dgm:pt modelId="{0F86AC04-FC34-4D0E-8DC1-DEBE52CE2BE0}" type="parTrans" cxnId="{141BB513-22E1-475E-AAC3-324D761A49C8}">
      <dgm:prSet/>
      <dgm:spPr/>
      <dgm:t>
        <a:bodyPr/>
        <a:lstStyle/>
        <a:p>
          <a:endParaRPr lang="en-US"/>
        </a:p>
      </dgm:t>
    </dgm:pt>
    <dgm:pt modelId="{D2081889-C25B-4169-9391-4F37E2FD47F6}" type="sibTrans" cxnId="{141BB513-22E1-475E-AAC3-324D761A49C8}">
      <dgm:prSet/>
      <dgm:spPr/>
      <dgm:t>
        <a:bodyPr/>
        <a:lstStyle/>
        <a:p>
          <a:endParaRPr lang="en-US"/>
        </a:p>
      </dgm:t>
    </dgm:pt>
    <dgm:pt modelId="{5BD65773-CAD9-4F6F-ACE4-1195813D0DBD}" type="pres">
      <dgm:prSet presAssocID="{736E73B0-6428-4EA1-BC00-F629FC4212AC}" presName="linear" presStyleCnt="0">
        <dgm:presLayoutVars>
          <dgm:animLvl val="lvl"/>
          <dgm:resizeHandles val="exact"/>
        </dgm:presLayoutVars>
      </dgm:prSet>
      <dgm:spPr/>
    </dgm:pt>
    <dgm:pt modelId="{53994EB1-C3CB-4A35-8DEB-9FA32CF8C75B}" type="pres">
      <dgm:prSet presAssocID="{5A6E5609-D105-4183-AF80-DA75874E17E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C218C54-E51A-4F33-BFD5-2ECEFFDA458F}" type="pres">
      <dgm:prSet presAssocID="{7C1C4FF0-1CE4-48FD-AB89-196CED63C4EA}" presName="spacer" presStyleCnt="0"/>
      <dgm:spPr/>
    </dgm:pt>
    <dgm:pt modelId="{BC1F2B06-A97B-40FD-8AE9-A135D4954031}" type="pres">
      <dgm:prSet presAssocID="{70B8D93C-95D0-4315-A560-0540CEBDED3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2E24B0B-DF49-4BD5-95E0-32630C0C9757}" type="pres">
      <dgm:prSet presAssocID="{628CEB1E-3D93-4B57-80B5-7C8F0E0F9807}" presName="spacer" presStyleCnt="0"/>
      <dgm:spPr/>
    </dgm:pt>
    <dgm:pt modelId="{CF6A3A99-D9F0-4AE9-851F-C317E6CC4584}" type="pres">
      <dgm:prSet presAssocID="{87D2660C-FB61-4489-A4E4-645A51E4D94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E4A7981-6D08-4681-A5D0-FDC15B0D4AD2}" type="pres">
      <dgm:prSet presAssocID="{CB1D7EF1-64D2-4259-94E2-17C886A34D00}" presName="spacer" presStyleCnt="0"/>
      <dgm:spPr/>
    </dgm:pt>
    <dgm:pt modelId="{B7C97A28-2D54-43C7-A1F1-A367CF4FCBD2}" type="pres">
      <dgm:prSet presAssocID="{DAF0F44A-DE3E-4B1D-ABDD-D0603745554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FBE676C-69B4-4320-9D9A-D6B48532F16B}" type="pres">
      <dgm:prSet presAssocID="{859434D1-8D84-47DB-8610-BF2CE69D7733}" presName="spacer" presStyleCnt="0"/>
      <dgm:spPr/>
    </dgm:pt>
    <dgm:pt modelId="{39DBD016-B1D1-4648-9A72-EBDDA606DA8E}" type="pres">
      <dgm:prSet presAssocID="{00080312-A515-4B9C-A117-3AC6EC6594B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0F79DF1-9254-483F-833C-189936355439}" type="pres">
      <dgm:prSet presAssocID="{E9B7FFFD-BD55-42FD-BA7F-2DE51164C4E2}" presName="spacer" presStyleCnt="0"/>
      <dgm:spPr/>
    </dgm:pt>
    <dgm:pt modelId="{97C8E890-CA77-4D8B-A5C3-247AC62143FE}" type="pres">
      <dgm:prSet presAssocID="{4720EC6E-89F9-43DB-A1B7-E31542C7E4A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8455402-CBD1-4296-81A7-F8A5B7137A64}" type="presOf" srcId="{00080312-A515-4B9C-A117-3AC6EC6594B0}" destId="{39DBD016-B1D1-4648-9A72-EBDDA606DA8E}" srcOrd="0" destOrd="0" presId="urn:microsoft.com/office/officeart/2005/8/layout/vList2"/>
    <dgm:cxn modelId="{141BB513-22E1-475E-AAC3-324D761A49C8}" srcId="{736E73B0-6428-4EA1-BC00-F629FC4212AC}" destId="{4720EC6E-89F9-43DB-A1B7-E31542C7E4AC}" srcOrd="5" destOrd="0" parTransId="{0F86AC04-FC34-4D0E-8DC1-DEBE52CE2BE0}" sibTransId="{D2081889-C25B-4169-9391-4F37E2FD47F6}"/>
    <dgm:cxn modelId="{F1E01E3E-367D-4F80-96C6-E6B8A6AE17C4}" type="presOf" srcId="{70B8D93C-95D0-4315-A560-0540CEBDED36}" destId="{BC1F2B06-A97B-40FD-8AE9-A135D4954031}" srcOrd="0" destOrd="0" presId="urn:microsoft.com/office/officeart/2005/8/layout/vList2"/>
    <dgm:cxn modelId="{CAFD5C3E-6142-4452-82AC-D594F44C35C4}" srcId="{736E73B0-6428-4EA1-BC00-F629FC4212AC}" destId="{87D2660C-FB61-4489-A4E4-645A51E4D94E}" srcOrd="2" destOrd="0" parTransId="{389C1E66-4A3E-4844-8973-BFC85C90D4B9}" sibTransId="{CB1D7EF1-64D2-4259-94E2-17C886A34D00}"/>
    <dgm:cxn modelId="{75382375-A7DD-4554-8B3B-ABD92B9541E4}" type="presOf" srcId="{4720EC6E-89F9-43DB-A1B7-E31542C7E4AC}" destId="{97C8E890-CA77-4D8B-A5C3-247AC62143FE}" srcOrd="0" destOrd="0" presId="urn:microsoft.com/office/officeart/2005/8/layout/vList2"/>
    <dgm:cxn modelId="{1E150A5A-597D-45EA-B31B-84EA733CBDA0}" type="presOf" srcId="{87D2660C-FB61-4489-A4E4-645A51E4D94E}" destId="{CF6A3A99-D9F0-4AE9-851F-C317E6CC4584}" srcOrd="0" destOrd="0" presId="urn:microsoft.com/office/officeart/2005/8/layout/vList2"/>
    <dgm:cxn modelId="{2952F083-7EB8-4FE9-B240-00E170E06184}" type="presOf" srcId="{5A6E5609-D105-4183-AF80-DA75874E17E1}" destId="{53994EB1-C3CB-4A35-8DEB-9FA32CF8C75B}" srcOrd="0" destOrd="0" presId="urn:microsoft.com/office/officeart/2005/8/layout/vList2"/>
    <dgm:cxn modelId="{81AEC8B9-1B18-4391-A624-E7A1B0177189}" type="presOf" srcId="{DAF0F44A-DE3E-4B1D-ABDD-D06037455546}" destId="{B7C97A28-2D54-43C7-A1F1-A367CF4FCBD2}" srcOrd="0" destOrd="0" presId="urn:microsoft.com/office/officeart/2005/8/layout/vList2"/>
    <dgm:cxn modelId="{55AE5CBA-AD92-4262-AC22-9EE083556BD3}" type="presOf" srcId="{736E73B0-6428-4EA1-BC00-F629FC4212AC}" destId="{5BD65773-CAD9-4F6F-ACE4-1195813D0DBD}" srcOrd="0" destOrd="0" presId="urn:microsoft.com/office/officeart/2005/8/layout/vList2"/>
    <dgm:cxn modelId="{289C44C9-AD96-435D-8CC7-F48EEDE87DDD}" srcId="{736E73B0-6428-4EA1-BC00-F629FC4212AC}" destId="{00080312-A515-4B9C-A117-3AC6EC6594B0}" srcOrd="4" destOrd="0" parTransId="{245E49ED-8D55-452F-8E2C-83B3876AAEFA}" sibTransId="{E9B7FFFD-BD55-42FD-BA7F-2DE51164C4E2}"/>
    <dgm:cxn modelId="{EC2102CB-B159-4D87-8313-100A54171F51}" srcId="{736E73B0-6428-4EA1-BC00-F629FC4212AC}" destId="{70B8D93C-95D0-4315-A560-0540CEBDED36}" srcOrd="1" destOrd="0" parTransId="{9EE9DBE6-E7C9-4DD2-98E2-358BC31CE9B1}" sibTransId="{628CEB1E-3D93-4B57-80B5-7C8F0E0F9807}"/>
    <dgm:cxn modelId="{EF2531E6-05AB-405C-B422-7455536DE415}" srcId="{736E73B0-6428-4EA1-BC00-F629FC4212AC}" destId="{DAF0F44A-DE3E-4B1D-ABDD-D06037455546}" srcOrd="3" destOrd="0" parTransId="{16F84B37-1214-4A22-8961-960FFA86C473}" sibTransId="{859434D1-8D84-47DB-8610-BF2CE69D7733}"/>
    <dgm:cxn modelId="{512365F5-FDE9-48B1-A63E-2ADDFF0C8C37}" srcId="{736E73B0-6428-4EA1-BC00-F629FC4212AC}" destId="{5A6E5609-D105-4183-AF80-DA75874E17E1}" srcOrd="0" destOrd="0" parTransId="{4F784C93-549C-4C43-B667-C9E2633B012F}" sibTransId="{7C1C4FF0-1CE4-48FD-AB89-196CED63C4EA}"/>
    <dgm:cxn modelId="{B399CC1B-696B-4FCB-9AB3-EDD54081FB3D}" type="presParOf" srcId="{5BD65773-CAD9-4F6F-ACE4-1195813D0DBD}" destId="{53994EB1-C3CB-4A35-8DEB-9FA32CF8C75B}" srcOrd="0" destOrd="0" presId="urn:microsoft.com/office/officeart/2005/8/layout/vList2"/>
    <dgm:cxn modelId="{67C70B9B-321E-4FCB-BE24-3A4CF7A796EB}" type="presParOf" srcId="{5BD65773-CAD9-4F6F-ACE4-1195813D0DBD}" destId="{AC218C54-E51A-4F33-BFD5-2ECEFFDA458F}" srcOrd="1" destOrd="0" presId="urn:microsoft.com/office/officeart/2005/8/layout/vList2"/>
    <dgm:cxn modelId="{94979EE9-1C16-4EA5-9C34-2CA91CDFF142}" type="presParOf" srcId="{5BD65773-CAD9-4F6F-ACE4-1195813D0DBD}" destId="{BC1F2B06-A97B-40FD-8AE9-A135D4954031}" srcOrd="2" destOrd="0" presId="urn:microsoft.com/office/officeart/2005/8/layout/vList2"/>
    <dgm:cxn modelId="{19F974BD-79FD-4702-81B8-271FD8CB71AB}" type="presParOf" srcId="{5BD65773-CAD9-4F6F-ACE4-1195813D0DBD}" destId="{82E24B0B-DF49-4BD5-95E0-32630C0C9757}" srcOrd="3" destOrd="0" presId="urn:microsoft.com/office/officeart/2005/8/layout/vList2"/>
    <dgm:cxn modelId="{32613F69-83E7-44E9-A8F8-03F367B8406E}" type="presParOf" srcId="{5BD65773-CAD9-4F6F-ACE4-1195813D0DBD}" destId="{CF6A3A99-D9F0-4AE9-851F-C317E6CC4584}" srcOrd="4" destOrd="0" presId="urn:microsoft.com/office/officeart/2005/8/layout/vList2"/>
    <dgm:cxn modelId="{361ADB71-F34B-493D-964E-50B71F8EF3A7}" type="presParOf" srcId="{5BD65773-CAD9-4F6F-ACE4-1195813D0DBD}" destId="{EE4A7981-6D08-4681-A5D0-FDC15B0D4AD2}" srcOrd="5" destOrd="0" presId="urn:microsoft.com/office/officeart/2005/8/layout/vList2"/>
    <dgm:cxn modelId="{F942489B-78FF-4405-919F-A3C7AADFAFB9}" type="presParOf" srcId="{5BD65773-CAD9-4F6F-ACE4-1195813D0DBD}" destId="{B7C97A28-2D54-43C7-A1F1-A367CF4FCBD2}" srcOrd="6" destOrd="0" presId="urn:microsoft.com/office/officeart/2005/8/layout/vList2"/>
    <dgm:cxn modelId="{C1229017-EF47-4CC3-AF13-D0751533725E}" type="presParOf" srcId="{5BD65773-CAD9-4F6F-ACE4-1195813D0DBD}" destId="{CFBE676C-69B4-4320-9D9A-D6B48532F16B}" srcOrd="7" destOrd="0" presId="urn:microsoft.com/office/officeart/2005/8/layout/vList2"/>
    <dgm:cxn modelId="{2C7FB499-9535-408C-A8BD-FF13471643C8}" type="presParOf" srcId="{5BD65773-CAD9-4F6F-ACE4-1195813D0DBD}" destId="{39DBD016-B1D1-4648-9A72-EBDDA606DA8E}" srcOrd="8" destOrd="0" presId="urn:microsoft.com/office/officeart/2005/8/layout/vList2"/>
    <dgm:cxn modelId="{8186ABBA-C496-404A-B39F-EA7E08BBDA3C}" type="presParOf" srcId="{5BD65773-CAD9-4F6F-ACE4-1195813D0DBD}" destId="{10F79DF1-9254-483F-833C-189936355439}" srcOrd="9" destOrd="0" presId="urn:microsoft.com/office/officeart/2005/8/layout/vList2"/>
    <dgm:cxn modelId="{D6D8EFDA-F058-4AC9-BF56-8DF39F377976}" type="presParOf" srcId="{5BD65773-CAD9-4F6F-ACE4-1195813D0DBD}" destId="{97C8E890-CA77-4D8B-A5C3-247AC62143F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6CCA7-7CD1-4B14-A0F4-DBC4F41267B4}">
      <dsp:nvSpPr>
        <dsp:cNvPr id="0" name=""/>
        <dsp:cNvSpPr/>
      </dsp:nvSpPr>
      <dsp:spPr>
        <a:xfrm>
          <a:off x="0" y="714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050B7-B23F-4A0C-883A-9DB26D7ECA8E}">
      <dsp:nvSpPr>
        <dsp:cNvPr id="0" name=""/>
        <dsp:cNvSpPr/>
      </dsp:nvSpPr>
      <dsp:spPr>
        <a:xfrm>
          <a:off x="0" y="714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/>
            <a:t>Radiação Cósmica de Fundo, 2.7K</a:t>
          </a:r>
          <a:endParaRPr lang="en-US" sz="2400" kern="1200"/>
        </a:p>
      </dsp:txBody>
      <dsp:txXfrm>
        <a:off x="0" y="714"/>
        <a:ext cx="3860800" cy="836440"/>
      </dsp:txXfrm>
    </dsp:sp>
    <dsp:sp modelId="{2EBDE187-7AA7-4B7B-ACC2-F3C08EF8F8E3}">
      <dsp:nvSpPr>
        <dsp:cNvPr id="0" name=""/>
        <dsp:cNvSpPr/>
      </dsp:nvSpPr>
      <dsp:spPr>
        <a:xfrm>
          <a:off x="0" y="837155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50835-0A6C-4038-A43F-083182AD20B8}">
      <dsp:nvSpPr>
        <dsp:cNvPr id="0" name=""/>
        <dsp:cNvSpPr/>
      </dsp:nvSpPr>
      <dsp:spPr>
        <a:xfrm>
          <a:off x="0" y="837155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 dirty="0" err="1"/>
            <a:t>Prevista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na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década</a:t>
          </a:r>
          <a:r>
            <a:rPr lang="en-US" sz="2400" b="0" i="1" kern="1200" baseline="0" dirty="0"/>
            <a:t> de 40</a:t>
          </a:r>
          <a:endParaRPr lang="en-US" sz="2400" kern="1200" dirty="0"/>
        </a:p>
      </dsp:txBody>
      <dsp:txXfrm>
        <a:off x="0" y="837155"/>
        <a:ext cx="3860800" cy="836440"/>
      </dsp:txXfrm>
    </dsp:sp>
    <dsp:sp modelId="{95ED493F-CAA6-49CE-8477-E0D45DBAC4D8}">
      <dsp:nvSpPr>
        <dsp:cNvPr id="0" name=""/>
        <dsp:cNvSpPr/>
      </dsp:nvSpPr>
      <dsp:spPr>
        <a:xfrm>
          <a:off x="0" y="1673596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C800B-65BE-419D-8879-2ED0E6205215}">
      <dsp:nvSpPr>
        <dsp:cNvPr id="0" name=""/>
        <dsp:cNvSpPr/>
      </dsp:nvSpPr>
      <dsp:spPr>
        <a:xfrm>
          <a:off x="0" y="1673596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 dirty="0" err="1"/>
            <a:t>Descoberta</a:t>
          </a:r>
          <a:r>
            <a:rPr lang="en-US" sz="2400" b="0" i="1" kern="1200" baseline="0" dirty="0"/>
            <a:t>: Penzias e Wilson 60</a:t>
          </a:r>
          <a:endParaRPr lang="en-US" sz="2400" kern="1200" dirty="0"/>
        </a:p>
      </dsp:txBody>
      <dsp:txXfrm>
        <a:off x="0" y="1673596"/>
        <a:ext cx="3860800" cy="836440"/>
      </dsp:txXfrm>
    </dsp:sp>
    <dsp:sp modelId="{F8A8E8C4-C99E-4175-8448-068C4716D96C}">
      <dsp:nvSpPr>
        <dsp:cNvPr id="0" name=""/>
        <dsp:cNvSpPr/>
      </dsp:nvSpPr>
      <dsp:spPr>
        <a:xfrm>
          <a:off x="0" y="2510036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851F3-FFBF-42F3-B92C-CAA67D9C65CD}">
      <dsp:nvSpPr>
        <dsp:cNvPr id="0" name=""/>
        <dsp:cNvSpPr/>
      </dsp:nvSpPr>
      <dsp:spPr>
        <a:xfrm>
          <a:off x="0" y="2510036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/>
            <a:t>Analisada pelo satélite COBE</a:t>
          </a:r>
          <a:endParaRPr lang="en-US" sz="2400" kern="1200"/>
        </a:p>
      </dsp:txBody>
      <dsp:txXfrm>
        <a:off x="0" y="2510036"/>
        <a:ext cx="3860800" cy="836440"/>
      </dsp:txXfrm>
    </dsp:sp>
    <dsp:sp modelId="{3E3D4344-C731-4175-A0DF-7C80E0E3BC22}">
      <dsp:nvSpPr>
        <dsp:cNvPr id="0" name=""/>
        <dsp:cNvSpPr/>
      </dsp:nvSpPr>
      <dsp:spPr>
        <a:xfrm>
          <a:off x="0" y="3346477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84DC6-3698-4DEE-ACEB-F180ECEBFF55}">
      <dsp:nvSpPr>
        <dsp:cNvPr id="0" name=""/>
        <dsp:cNvSpPr/>
      </dsp:nvSpPr>
      <dsp:spPr>
        <a:xfrm>
          <a:off x="0" y="3346477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 dirty="0" err="1"/>
            <a:t>Analisada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pelo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satélite</a:t>
          </a:r>
          <a:r>
            <a:rPr lang="en-US" sz="2400" b="0" i="1" kern="1200" baseline="0" dirty="0"/>
            <a:t> WMAP</a:t>
          </a:r>
          <a:endParaRPr lang="en-US" sz="2400" kern="1200" dirty="0"/>
        </a:p>
      </dsp:txBody>
      <dsp:txXfrm>
        <a:off x="0" y="3346477"/>
        <a:ext cx="3860800" cy="836440"/>
      </dsp:txXfrm>
    </dsp:sp>
    <dsp:sp modelId="{6E7AA317-9BEC-47ED-BC7E-50B72BAE4781}">
      <dsp:nvSpPr>
        <dsp:cNvPr id="0" name=""/>
        <dsp:cNvSpPr/>
      </dsp:nvSpPr>
      <dsp:spPr>
        <a:xfrm>
          <a:off x="0" y="4182917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61072-8DF9-4E16-9E3D-558D6B6C0FD7}">
      <dsp:nvSpPr>
        <dsp:cNvPr id="0" name=""/>
        <dsp:cNvSpPr/>
      </dsp:nvSpPr>
      <dsp:spPr>
        <a:xfrm>
          <a:off x="0" y="4182917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/>
            <a:t>Analisada por balões sobre pólo Sul</a:t>
          </a:r>
          <a:endParaRPr lang="en-US" sz="2400" kern="1200"/>
        </a:p>
      </dsp:txBody>
      <dsp:txXfrm>
        <a:off x="0" y="4182917"/>
        <a:ext cx="3860800" cy="836440"/>
      </dsp:txXfrm>
    </dsp:sp>
    <dsp:sp modelId="{6D80E3F8-806E-4364-BC53-15460D501040}">
      <dsp:nvSpPr>
        <dsp:cNvPr id="0" name=""/>
        <dsp:cNvSpPr/>
      </dsp:nvSpPr>
      <dsp:spPr>
        <a:xfrm>
          <a:off x="0" y="5019358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FCF6B-1A19-47E0-ABC5-A88B508A94AB}">
      <dsp:nvSpPr>
        <dsp:cNvPr id="0" name=""/>
        <dsp:cNvSpPr/>
      </dsp:nvSpPr>
      <dsp:spPr>
        <a:xfrm>
          <a:off x="0" y="5019358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 dirty="0" err="1"/>
            <a:t>Analisada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recentemente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pelo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satélite</a:t>
          </a:r>
          <a:r>
            <a:rPr lang="en-US" sz="2400" b="0" i="1" kern="1200" baseline="0" dirty="0"/>
            <a:t> Planck</a:t>
          </a:r>
          <a:endParaRPr lang="en-US" sz="2400" kern="1200" dirty="0"/>
        </a:p>
      </dsp:txBody>
      <dsp:txXfrm>
        <a:off x="0" y="5019358"/>
        <a:ext cx="3860800" cy="836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94EB1-C3CB-4A35-8DEB-9FA32CF8C75B}">
      <dsp:nvSpPr>
        <dsp:cNvPr id="0" name=""/>
        <dsp:cNvSpPr/>
      </dsp:nvSpPr>
      <dsp:spPr>
        <a:xfrm>
          <a:off x="0" y="219190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Mapeamento de Intensidade</a:t>
          </a:r>
          <a:endParaRPr lang="en-US" sz="2300" kern="1200"/>
        </a:p>
      </dsp:txBody>
      <dsp:txXfrm>
        <a:off x="42693" y="261883"/>
        <a:ext cx="3543186" cy="789189"/>
      </dsp:txXfrm>
    </dsp:sp>
    <dsp:sp modelId="{BC1F2B06-A97B-40FD-8AE9-A135D4954031}">
      <dsp:nvSpPr>
        <dsp:cNvPr id="0" name=""/>
        <dsp:cNvSpPr/>
      </dsp:nvSpPr>
      <dsp:spPr>
        <a:xfrm>
          <a:off x="0" y="1160005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O início da preponderância da Energia Escura</a:t>
          </a:r>
          <a:endParaRPr lang="en-US" sz="2300" kern="1200"/>
        </a:p>
      </dsp:txBody>
      <dsp:txXfrm>
        <a:off x="42693" y="1202698"/>
        <a:ext cx="3543186" cy="789189"/>
      </dsp:txXfrm>
    </dsp:sp>
    <dsp:sp modelId="{CF6A3A99-D9F0-4AE9-851F-C317E6CC4584}">
      <dsp:nvSpPr>
        <dsp:cNvPr id="0" name=""/>
        <dsp:cNvSpPr/>
      </dsp:nvSpPr>
      <dsp:spPr>
        <a:xfrm>
          <a:off x="0" y="2100820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Uma nova técnica de captação</a:t>
          </a:r>
          <a:endParaRPr lang="en-US" sz="2300" kern="1200"/>
        </a:p>
      </dsp:txBody>
      <dsp:txXfrm>
        <a:off x="42693" y="2143513"/>
        <a:ext cx="3543186" cy="789189"/>
      </dsp:txXfrm>
    </dsp:sp>
    <dsp:sp modelId="{B7C97A28-2D54-43C7-A1F1-A367CF4FCBD2}">
      <dsp:nvSpPr>
        <dsp:cNvPr id="0" name=""/>
        <dsp:cNvSpPr/>
      </dsp:nvSpPr>
      <dsp:spPr>
        <a:xfrm>
          <a:off x="0" y="3041636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Recursos: FAPESP, China, MCTI</a:t>
          </a:r>
          <a:endParaRPr lang="en-US" sz="2300" kern="1200"/>
        </a:p>
      </dsp:txBody>
      <dsp:txXfrm>
        <a:off x="42693" y="3084329"/>
        <a:ext cx="3543186" cy="789189"/>
      </dsp:txXfrm>
    </dsp:sp>
    <dsp:sp modelId="{39DBD016-B1D1-4648-9A72-EBDDA606DA8E}">
      <dsp:nvSpPr>
        <dsp:cNvPr id="0" name=""/>
        <dsp:cNvSpPr/>
      </dsp:nvSpPr>
      <dsp:spPr>
        <a:xfrm>
          <a:off x="0" y="3982451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Mais recursos: governo da Paraíba, FINEP</a:t>
          </a:r>
          <a:endParaRPr lang="en-US" sz="2300" kern="1200"/>
        </a:p>
      </dsp:txBody>
      <dsp:txXfrm>
        <a:off x="42693" y="4025144"/>
        <a:ext cx="3543186" cy="789189"/>
      </dsp:txXfrm>
    </dsp:sp>
    <dsp:sp modelId="{97C8E890-CA77-4D8B-A5C3-247AC62143FE}">
      <dsp:nvSpPr>
        <dsp:cNvPr id="0" name=""/>
        <dsp:cNvSpPr/>
      </dsp:nvSpPr>
      <dsp:spPr>
        <a:xfrm>
          <a:off x="0" y="4923266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Iniciativa privada?</a:t>
          </a:r>
          <a:endParaRPr lang="en-US" sz="2300" kern="1200"/>
        </a:p>
      </dsp:txBody>
      <dsp:txXfrm>
        <a:off x="42693" y="4965959"/>
        <a:ext cx="3543186" cy="789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634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36057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23409"/>
            <a:ext cx="2020094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449917"/>
            <a:ext cx="2020094" cy="2634192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1023409"/>
            <a:ext cx="2020888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449917"/>
            <a:ext cx="2020888" cy="2634192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7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25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6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2033"/>
            <a:ext cx="1504157" cy="77470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82034"/>
            <a:ext cx="2555875" cy="3902075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956734"/>
            <a:ext cx="1504157" cy="3127375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17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3200400"/>
            <a:ext cx="2743200" cy="3778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408517"/>
            <a:ext cx="2743200" cy="27432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3578225"/>
            <a:ext cx="2743200" cy="536575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13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03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83092"/>
            <a:ext cx="10287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83092"/>
            <a:ext cx="30099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2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030435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420283"/>
            <a:ext cx="38862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90800"/>
            <a:ext cx="32004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8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937934"/>
            <a:ext cx="3886200" cy="908050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937809"/>
            <a:ext cx="3886200" cy="1000125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9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2019300" cy="301730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1066800"/>
            <a:ext cx="2019300" cy="301730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transition spd="med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9pPr>
    </p:titleStyle>
    <p:bodyStyle>
      <a:lvl1pPr marL="3429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1pPr>
      <a:lvl2pPr marL="783771" marR="0" indent="-326571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2pPr>
      <a:lvl3pPr marL="1219200" marR="0" indent="-3048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3pPr>
      <a:lvl4pPr marL="17373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4pPr>
      <a:lvl5pPr marL="22352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5pPr>
      <a:lvl6pPr marL="26924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6pPr>
      <a:lvl7pPr marL="31496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7pPr>
      <a:lvl8pPr marL="36068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8pPr>
      <a:lvl9pPr marL="40640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83092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1148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Tela de fundo abstrata de malha rosa">
            <a:extLst>
              <a:ext uri="{FF2B5EF4-FFF2-40B4-BE49-F238E27FC236}">
                <a16:creationId xmlns:a16="http://schemas.microsoft.com/office/drawing/2014/main" id="{7C1BEC57-AE3F-415B-89EB-890BE668F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9" r="2148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Sussurros do Universo: do Misticismo às Observações Cósmicas de Precisão"/>
          <p:cNvSpPr txBox="1">
            <a:spLocks noGrp="1"/>
          </p:cNvSpPr>
          <p:nvPr>
            <p:ph type="title" idx="4294967295"/>
          </p:nvPr>
        </p:nvSpPr>
        <p:spPr>
          <a:xfrm>
            <a:off x="358484" y="333829"/>
            <a:ext cx="3632943" cy="39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Sussurros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do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Universo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: o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Projeto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BINGO</a:t>
            </a:r>
          </a:p>
        </p:txBody>
      </p:sp>
      <p:sp>
        <p:nvSpPr>
          <p:cNvPr id="49" name="Elcio Abdalla"/>
          <p:cNvSpPr txBox="1">
            <a:spLocks noGrp="1"/>
          </p:cNvSpPr>
          <p:nvPr>
            <p:ph type="body" sz="quarter" idx="4294967295"/>
          </p:nvPr>
        </p:nvSpPr>
        <p:spPr>
          <a:xfrm>
            <a:off x="358485" y="4872922"/>
            <a:ext cx="3632944" cy="1208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>
              <a:spcBef>
                <a:spcPts val="1100"/>
              </a:spcBef>
              <a:buSzTx/>
              <a:buNone/>
              <a:defRPr sz="4800">
                <a:solidFill>
                  <a:srgbClr val="006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40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n-ea"/>
                <a:cs typeface="+mn-cs"/>
              </a:rPr>
              <a:t>Elcio Abdalla</a:t>
            </a:r>
          </a:p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40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n-ea"/>
                <a:cs typeface="+mn-cs"/>
              </a:rPr>
              <a:t>eabdalla@if.</a:t>
            </a:r>
            <a:r>
              <a:rPr lang="en-US" sz="4000" kern="1200" err="1">
                <a:solidFill>
                  <a:schemeClr val="tx1"/>
                </a:solidFill>
                <a:latin typeface="Harlow Solid Italic" panose="04030604020F02020D02" pitchFamily="82" charset="0"/>
                <a:ea typeface="+mn-ea"/>
                <a:cs typeface="+mn-cs"/>
              </a:rPr>
              <a:t>usp</a:t>
            </a:r>
            <a:r>
              <a:rPr lang="en-US" sz="4000" kern="1200">
                <a:solidFill>
                  <a:schemeClr val="tx1"/>
                </a:solidFill>
                <a:latin typeface="Harlow Solid Italic" panose="04030604020F02020D02" pitchFamily="82" charset="0"/>
                <a:ea typeface="+mn-ea"/>
                <a:cs typeface="+mn-cs"/>
              </a:rPr>
              <a:t>.br</a:t>
            </a:r>
            <a:endParaRPr lang="en-US" sz="4000" kern="1200" dirty="0">
              <a:solidFill>
                <a:schemeClr val="tx1"/>
              </a:solidFill>
              <a:latin typeface="Harlow Solid Italic" panose="04030604020F02020D02" pitchFamily="82" charset="0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F2B86D-0153-4689-8477-843B51EDF9A1}"/>
              </a:ext>
            </a:extLst>
          </p:cNvPr>
          <p:cNvSpPr txBox="1"/>
          <p:nvPr/>
        </p:nvSpPr>
        <p:spPr>
          <a:xfrm>
            <a:off x="4567518" y="915239"/>
            <a:ext cx="4034118" cy="3503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Whispers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Universe: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BINGO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project</a:t>
            </a:r>
            <a:endParaRPr kumimoji="0" lang="pt-BR" sz="5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s Medidas de Tempo"/>
          <p:cNvSpPr txBox="1">
            <a:spLocks noGrp="1"/>
          </p:cNvSpPr>
          <p:nvPr>
            <p:ph type="title" idx="4294967295"/>
          </p:nvPr>
        </p:nvSpPr>
        <p:spPr>
          <a:xfrm>
            <a:off x="228600" y="333828"/>
            <a:ext cx="3029857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4000" dirty="0">
                <a:latin typeface="Harlow Solid Italic" panose="04030604020F02020D02" pitchFamily="82" charset="0"/>
              </a:rPr>
              <a:t>As </a:t>
            </a:r>
            <a:r>
              <a:rPr sz="4000" dirty="0" err="1">
                <a:latin typeface="Harlow Solid Italic" panose="04030604020F02020D02" pitchFamily="82" charset="0"/>
              </a:rPr>
              <a:t>Medidas</a:t>
            </a:r>
            <a:r>
              <a:rPr sz="4000" dirty="0">
                <a:latin typeface="Harlow Solid Italic" panose="04030604020F02020D02" pitchFamily="82" charset="0"/>
              </a:rPr>
              <a:t> de Tempo</a:t>
            </a:r>
          </a:p>
        </p:txBody>
      </p:sp>
      <p:sp>
        <p:nvSpPr>
          <p:cNvPr id="105" name="As primeiras observações visavam a noção de tempo e sua medida…"/>
          <p:cNvSpPr txBox="1">
            <a:spLocks noGrp="1"/>
          </p:cNvSpPr>
          <p:nvPr>
            <p:ph type="body" idx="4294967295"/>
          </p:nvPr>
        </p:nvSpPr>
        <p:spPr>
          <a:xfrm>
            <a:off x="228600" y="1981200"/>
            <a:ext cx="3719286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P</a:t>
            </a:r>
            <a:r>
              <a:rPr sz="2800" dirty="0" err="1"/>
              <a:t>rimeiras</a:t>
            </a:r>
            <a:r>
              <a:rPr sz="2800" dirty="0"/>
              <a:t> </a:t>
            </a:r>
            <a:r>
              <a:rPr sz="2800" dirty="0" err="1"/>
              <a:t>observações</a:t>
            </a:r>
            <a:r>
              <a:rPr lang="pt-BR" sz="2800" dirty="0"/>
              <a:t>:</a:t>
            </a:r>
            <a:r>
              <a:rPr sz="2800" dirty="0"/>
              <a:t> tempo e </a:t>
            </a:r>
            <a:r>
              <a:rPr sz="2800" dirty="0" err="1"/>
              <a:t>sua</a:t>
            </a:r>
            <a:r>
              <a:rPr sz="2800" dirty="0"/>
              <a:t> </a:t>
            </a:r>
            <a:r>
              <a:rPr sz="2800" dirty="0" err="1"/>
              <a:t>medida</a:t>
            </a:r>
            <a:endParaRPr sz="2800" dirty="0"/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O </a:t>
            </a:r>
            <a:r>
              <a:rPr sz="2800" dirty="0" err="1"/>
              <a:t>movimento</a:t>
            </a:r>
            <a:r>
              <a:rPr sz="2800" dirty="0"/>
              <a:t> das </a:t>
            </a:r>
            <a:r>
              <a:rPr sz="2800" dirty="0" err="1"/>
              <a:t>estrelas</a:t>
            </a:r>
            <a:r>
              <a:rPr lang="pt-BR" sz="2800" dirty="0"/>
              <a:t>:</a:t>
            </a:r>
            <a:r>
              <a:rPr sz="2800" dirty="0"/>
              <a:t> </a:t>
            </a:r>
            <a:r>
              <a:rPr sz="2800" dirty="0" err="1"/>
              <a:t>perfeito</a:t>
            </a:r>
            <a:r>
              <a:rPr sz="2800" dirty="0"/>
              <a:t> para tempos </a:t>
            </a:r>
            <a:r>
              <a:rPr sz="2800" dirty="0" err="1"/>
              <a:t>curtos</a:t>
            </a:r>
            <a:endParaRPr sz="2800" dirty="0"/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P</a:t>
            </a:r>
            <a:r>
              <a:rPr sz="2800" dirty="0" err="1"/>
              <a:t>eríodo</a:t>
            </a:r>
            <a:r>
              <a:rPr sz="2800" dirty="0"/>
              <a:t> de 23 h 56 min (360 x 4 min </a:t>
            </a:r>
            <a:r>
              <a:rPr sz="2800" dirty="0" err="1"/>
              <a:t>corresponde</a:t>
            </a:r>
            <a:r>
              <a:rPr sz="2800" dirty="0"/>
              <a:t> a </a:t>
            </a:r>
            <a:r>
              <a:rPr sz="2800" dirty="0" err="1"/>
              <a:t>cerca</a:t>
            </a:r>
            <a:r>
              <a:rPr sz="2800" dirty="0"/>
              <a:t> de um </a:t>
            </a:r>
            <a:r>
              <a:rPr sz="2800" dirty="0" err="1"/>
              <a:t>dia</a:t>
            </a:r>
            <a:r>
              <a:rPr sz="2800" dirty="0"/>
              <a:t>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69ED17-F3BF-4DEF-BD6B-B714B500DEB2}"/>
              </a:ext>
            </a:extLst>
          </p:cNvPr>
          <p:cNvSpPr txBox="1"/>
          <p:nvPr/>
        </p:nvSpPr>
        <p:spPr>
          <a:xfrm>
            <a:off x="4339771" y="722176"/>
            <a:ext cx="42091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Time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Measurements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87F5D5D-85BD-45A8-8C76-04DD300FF6F2}"/>
              </a:ext>
            </a:extLst>
          </p:cNvPr>
          <p:cNvSpPr txBox="1"/>
          <p:nvPr/>
        </p:nvSpPr>
        <p:spPr>
          <a:xfrm>
            <a:off x="4905829" y="1976523"/>
            <a:ext cx="3831771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/>
              <a:t>First observations: time and its measurement</a:t>
            </a:r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/>
              <a:t>The movement of the stars: perfect for short times</a:t>
            </a:r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/>
              <a:t>23 h 56 min period (360 x 4 min corresponds to about one day)</a:t>
            </a:r>
            <a:endParaRPr lang="pt-BR" sz="28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390858" y="911116"/>
            <a:ext cx="515815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395419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600123" y="643467"/>
            <a:ext cx="307028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6646" y="644382"/>
            <a:ext cx="289201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Movimento Planetário"/>
          <p:cNvSpPr txBox="1">
            <a:spLocks noGrp="1"/>
          </p:cNvSpPr>
          <p:nvPr>
            <p:ph type="title" idx="4294967295"/>
          </p:nvPr>
        </p:nvSpPr>
        <p:spPr>
          <a:xfrm>
            <a:off x="860159" y="998002"/>
            <a:ext cx="2387205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dirty="0" err="1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Movimento</a:t>
            </a:r>
            <a:r>
              <a:rPr lang="en-US" sz="3600" kern="1200" dirty="0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Planetário</a:t>
            </a:r>
            <a:endParaRPr lang="en-US" sz="3600" kern="1200" dirty="0">
              <a:solidFill>
                <a:srgbClr val="FFFFFF"/>
              </a:solidFill>
              <a:latin typeface="Harlow Solid Italic" panose="04030604020F02020D02" pitchFamily="82" charset="0"/>
              <a:ea typeface="+mj-ea"/>
              <a:cs typeface="+mj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2921FE-E5CD-4DC9-8E13-4C2F4A27BEB4}"/>
              </a:ext>
            </a:extLst>
          </p:cNvPr>
          <p:cNvSpPr txBox="1"/>
          <p:nvPr/>
        </p:nvSpPr>
        <p:spPr>
          <a:xfrm>
            <a:off x="854726" y="2546161"/>
            <a:ext cx="2400338" cy="29859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kern="1200" cap="none" spc="0" normalizeH="0" baseline="0" dirty="0">
                <a:ln>
                  <a:noFill/>
                </a:ln>
                <a:solidFill>
                  <a:srgbClr val="FEFFFF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Planetary Movements</a:t>
            </a:r>
          </a:p>
        </p:txBody>
      </p:sp>
      <p:pic>
        <p:nvPicPr>
          <p:cNvPr id="126" name="4-marte-seta.jpeg" descr="4-marte-set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701" y="2006431"/>
            <a:ext cx="4904306" cy="25257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 Esfera Celeste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981200" cy="2362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3600" dirty="0">
                <a:latin typeface="Harlow Solid Italic" panose="04030604020F02020D02" pitchFamily="82" charset="0"/>
              </a:rPr>
              <a:t>A Esfera Celeste</a:t>
            </a:r>
          </a:p>
        </p:txBody>
      </p:sp>
      <p:pic>
        <p:nvPicPr>
          <p:cNvPr id="140" name="6-td.jpeg" descr="6-t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14" y="-31401"/>
            <a:ext cx="6589486" cy="6920801"/>
          </a:xfrm>
          <a:prstGeom prst="rect">
            <a:avLst/>
          </a:prstGeom>
          <a:ln w="12700">
            <a:miter lim="400000"/>
          </a:ln>
          <a:effectLst>
            <a:reflection endPos="58000" dist="50800" dir="5400000" sy="-100000" algn="bl" rotWithShape="0"/>
            <a:softEdge rad="647700"/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5217F0-A1DB-40F5-8B6B-EE312960D6CA}"/>
              </a:ext>
            </a:extLst>
          </p:cNvPr>
          <p:cNvSpPr txBox="1"/>
          <p:nvPr/>
        </p:nvSpPr>
        <p:spPr>
          <a:xfrm>
            <a:off x="0" y="3283306"/>
            <a:ext cx="23241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Celestial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Sphere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edidas de Distância"/>
          <p:cNvSpPr txBox="1">
            <a:spLocks noGrp="1"/>
          </p:cNvSpPr>
          <p:nvPr>
            <p:ph type="title" idx="4294967295"/>
          </p:nvPr>
        </p:nvSpPr>
        <p:spPr>
          <a:xfrm>
            <a:off x="609600" y="0"/>
            <a:ext cx="3744686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 err="1">
                <a:latin typeface="Harlow Solid Italic" panose="04030604020F02020D02" pitchFamily="82" charset="0"/>
              </a:rPr>
              <a:t>Medidas</a:t>
            </a:r>
            <a:r>
              <a:rPr sz="3600" dirty="0">
                <a:latin typeface="Harlow Solid Italic" panose="04030604020F02020D02" pitchFamily="82" charset="0"/>
              </a:rPr>
              <a:t> de </a:t>
            </a:r>
            <a:r>
              <a:rPr sz="3600" dirty="0" err="1">
                <a:latin typeface="Harlow Solid Italic" panose="04030604020F02020D02" pitchFamily="82" charset="0"/>
              </a:rPr>
              <a:t>Distância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C1D52B-CB0F-4A66-B3B3-3D4B37503508}"/>
              </a:ext>
            </a:extLst>
          </p:cNvPr>
          <p:cNvSpPr txBox="1"/>
          <p:nvPr/>
        </p:nvSpPr>
        <p:spPr>
          <a:xfrm>
            <a:off x="4572000" y="239510"/>
            <a:ext cx="434339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Distance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M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easurements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CFE9B4-9ACD-4F57-A7D1-FB3A1590E6C7}"/>
              </a:ext>
            </a:extLst>
          </p:cNvPr>
          <p:cNvSpPr txBox="1"/>
          <p:nvPr/>
        </p:nvSpPr>
        <p:spPr>
          <a:xfrm>
            <a:off x="116114" y="1297658"/>
            <a:ext cx="4005943" cy="4857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Raio da Terra por </a:t>
            </a:r>
            <a:r>
              <a:rPr lang="pt-BR" sz="2400" dirty="0" err="1"/>
              <a:t>Eratóstenes</a:t>
            </a:r>
            <a:endParaRPr lang="pt-BR" sz="2400" dirty="0"/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Sol a pino em Alexandria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Medida da sombra em Siena (a 5000 estádios)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/>
              <a:t>Eratóstenes</a:t>
            </a:r>
            <a:r>
              <a:rPr lang="pt-BR" sz="2400" dirty="0"/>
              <a:t> achou 250.000 estádios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Resultado correto em 5% (excelente!)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Distância à Lua e ao Sol estimadas por Aristarco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3EC921-4B66-4AE7-8AFF-C08729AD0A30}"/>
              </a:ext>
            </a:extLst>
          </p:cNvPr>
          <p:cNvSpPr txBox="1"/>
          <p:nvPr/>
        </p:nvSpPr>
        <p:spPr>
          <a:xfrm>
            <a:off x="4572000" y="1269035"/>
            <a:ext cx="4151086" cy="5227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Earth Radius by Eratosthenes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Sun at vertical line above in Alexandria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Shadow measurement in Siena at 5000 stadia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Eratosthenes found 250,000 stadia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Correct result at 5% (excellent!)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Distance to the Moon and Sun estimated by </a:t>
            </a:r>
            <a:r>
              <a:rPr lang="en-US" sz="2400" dirty="0" err="1"/>
              <a:t>Aristarco</a:t>
            </a:r>
            <a:endParaRPr lang="en-US" sz="24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8A24FD4-C4F5-4DC7-B08F-9B4D072CB387}"/>
              </a:ext>
            </a:extLst>
          </p:cNvPr>
          <p:cNvSpPr txBox="1"/>
          <p:nvPr/>
        </p:nvSpPr>
        <p:spPr>
          <a:xfrm>
            <a:off x="1103086" y="592500"/>
            <a:ext cx="245291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Calendário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1BCF1B-0FF2-4655-87A7-D8F5061C0E4D}"/>
              </a:ext>
            </a:extLst>
          </p:cNvPr>
          <p:cNvSpPr txBox="1"/>
          <p:nvPr/>
        </p:nvSpPr>
        <p:spPr>
          <a:xfrm>
            <a:off x="4992914" y="680448"/>
            <a:ext cx="35269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Calendar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92752E-36E0-4624-8492-295FB5A27E69}"/>
              </a:ext>
            </a:extLst>
          </p:cNvPr>
          <p:cNvSpPr txBox="1"/>
          <p:nvPr/>
        </p:nvSpPr>
        <p:spPr>
          <a:xfrm>
            <a:off x="0" y="1550655"/>
            <a:ext cx="4151087" cy="47961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Calendário Juliano,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Julio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Cesar, astrônomos Egípcios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Avanço da Páscoa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Copérnico: hipótese heliocêntrica.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Eliminação de alguns anos bissextos e de alguns dias: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Calendário Gregoriano (1582)</a:t>
            </a:r>
          </a:p>
          <a:p>
            <a:pPr defTabSz="905255" hangingPunct="1">
              <a:spcBef>
                <a:spcPts val="900"/>
              </a:spcBef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981BA1-9321-40C5-836A-4CF5DA75F597}"/>
              </a:ext>
            </a:extLst>
          </p:cNvPr>
          <p:cNvSpPr txBox="1"/>
          <p:nvPr/>
        </p:nvSpPr>
        <p:spPr>
          <a:xfrm>
            <a:off x="4920343" y="1501686"/>
            <a:ext cx="3947886" cy="6504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Julian Calendar, Julio Cesar, Egyptian astronomers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Easter Advance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Copernicus: heliocentric hypothesis.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Elimination of a few leap years and a few days in 1582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Gregorian Calendar (1582)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4400" i="1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264474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1AA311-A8E1-40B9-9A9D-A0228CEA2395}"/>
              </a:ext>
            </a:extLst>
          </p:cNvPr>
          <p:cNvSpPr txBox="1"/>
          <p:nvPr/>
        </p:nvSpPr>
        <p:spPr>
          <a:xfrm>
            <a:off x="275771" y="2711481"/>
            <a:ext cx="397691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 Revolução de Copérnico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659E748-066E-4C8F-96AF-280086C72ECA}"/>
              </a:ext>
            </a:extLst>
          </p:cNvPr>
          <p:cNvSpPr txBox="1"/>
          <p:nvPr/>
        </p:nvSpPr>
        <p:spPr>
          <a:xfrm>
            <a:off x="4572000" y="2537309"/>
            <a:ext cx="397691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Copernican</a:t>
            </a:r>
            <a:r>
              <a:rPr kumimoji="0" lang="pt-BR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Revolution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stações do Ano (Sul) e Movimento da Terra"/>
          <p:cNvSpPr txBox="1">
            <a:spLocks noGrp="1"/>
          </p:cNvSpPr>
          <p:nvPr>
            <p:ph type="title" idx="4294967295"/>
          </p:nvPr>
        </p:nvSpPr>
        <p:spPr>
          <a:xfrm>
            <a:off x="-1" y="228599"/>
            <a:ext cx="3120572" cy="1285876"/>
          </a:xfrm>
          <a:prstGeom prst="rect">
            <a:avLst/>
          </a:prstGeom>
        </p:spPr>
        <p:txBody>
          <a:bodyPr>
            <a:normAutofit/>
          </a:bodyPr>
          <a:lstStyle>
            <a:lvl1pPr defTabSz="822959"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Estações</a:t>
            </a:r>
            <a:r>
              <a:rPr sz="2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do </a:t>
            </a:r>
            <a:r>
              <a:rPr sz="2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Ano</a:t>
            </a:r>
            <a:r>
              <a:rPr sz="2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(Sul) e </a:t>
            </a:r>
            <a:r>
              <a:rPr sz="2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Movimento</a:t>
            </a:r>
            <a:r>
              <a:rPr sz="2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da Terra</a:t>
            </a:r>
          </a:p>
        </p:txBody>
      </p:sp>
      <p:pic>
        <p:nvPicPr>
          <p:cNvPr id="188" name="estacoes.jpeg" descr="estacoes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286" y="1292164"/>
            <a:ext cx="9307286" cy="57617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1C92D46-C3C1-41DA-B432-3E8958850619}"/>
              </a:ext>
            </a:extLst>
          </p:cNvPr>
          <p:cNvSpPr txBox="1"/>
          <p:nvPr/>
        </p:nvSpPr>
        <p:spPr>
          <a:xfrm>
            <a:off x="4572000" y="450908"/>
            <a:ext cx="409302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Year´s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Seasons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Movement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Earth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Johannes Kepler *1571  +1630"/>
          <p:cNvSpPr txBox="1">
            <a:spLocks noGrp="1"/>
          </p:cNvSpPr>
          <p:nvPr>
            <p:ph type="title" idx="4294967295"/>
          </p:nvPr>
        </p:nvSpPr>
        <p:spPr>
          <a:xfrm>
            <a:off x="130628" y="2080856"/>
            <a:ext cx="9144002" cy="11430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pPr>
            <a:r>
              <a:rPr dirty="0">
                <a:latin typeface="Harlow Solid Italic" panose="04030604020F02020D02" pitchFamily="82" charset="0"/>
              </a:rPr>
              <a:t>Johannes Kepler *1571  </a:t>
            </a:r>
            <a:r>
              <a:rPr baseline="30000" dirty="0">
                <a:latin typeface="Harlow Solid Italic" panose="04030604020F02020D02" pitchFamily="82" charset="0"/>
              </a:rPr>
              <a:t>+</a:t>
            </a:r>
            <a:r>
              <a:rPr dirty="0">
                <a:latin typeface="Harlow Solid Italic" panose="04030604020F02020D02" pitchFamily="82" charset="0"/>
              </a:rPr>
              <a:t>1630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FAA635-414D-4FEE-AE13-6495599839E7}"/>
              </a:ext>
            </a:extLst>
          </p:cNvPr>
          <p:cNvSpPr txBox="1"/>
          <p:nvPr/>
        </p:nvSpPr>
        <p:spPr>
          <a:xfrm>
            <a:off x="508000" y="808124"/>
            <a:ext cx="879565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Tycho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Brahe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     *1546 +1601</a:t>
            </a:r>
          </a:p>
        </p:txBody>
      </p:sp>
      <p:sp>
        <p:nvSpPr>
          <p:cNvPr id="7" name="Galileo Galilei *1564  +1642">
            <a:extLst>
              <a:ext uri="{FF2B5EF4-FFF2-40B4-BE49-F238E27FC236}">
                <a16:creationId xmlns:a16="http://schemas.microsoft.com/office/drawing/2014/main" id="{90459296-660F-4FEE-A967-B9C07098EF9F}"/>
              </a:ext>
            </a:extLst>
          </p:cNvPr>
          <p:cNvSpPr txBox="1">
            <a:spLocks/>
          </p:cNvSpPr>
          <p:nvPr/>
        </p:nvSpPr>
        <p:spPr>
          <a:xfrm>
            <a:off x="188686" y="3973282"/>
            <a:ext cx="86868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pPr>
            <a:r>
              <a:rPr lang="pt-BR" sz="5400" dirty="0">
                <a:solidFill>
                  <a:srgbClr val="FF2600"/>
                </a:solidFill>
                <a:latin typeface="Harlow Solid Italic" panose="04030604020F02020D02" pitchFamily="82" charset="0"/>
                <a:ea typeface="Lucida Blackletter"/>
                <a:cs typeface="Lucida Blackletter"/>
                <a:sym typeface="Lucida Blackletter"/>
              </a:rPr>
              <a:t>Galileo Galilei *1564  </a:t>
            </a:r>
            <a:r>
              <a:rPr lang="pt-BR" sz="5400" baseline="30000" dirty="0">
                <a:solidFill>
                  <a:srgbClr val="FF2600"/>
                </a:solidFill>
                <a:latin typeface="Harlow Solid Italic" panose="04030604020F02020D02" pitchFamily="82" charset="0"/>
                <a:ea typeface="Lucida Blackletter"/>
                <a:cs typeface="Lucida Blackletter"/>
                <a:sym typeface="Lucida Blackletter"/>
              </a:rPr>
              <a:t>+</a:t>
            </a:r>
            <a:r>
              <a:rPr lang="pt-BR" sz="5400" dirty="0">
                <a:solidFill>
                  <a:srgbClr val="FF2600"/>
                </a:solidFill>
                <a:latin typeface="Harlow Solid Italic" panose="04030604020F02020D02" pitchFamily="82" charset="0"/>
                <a:ea typeface="Lucida Blackletter"/>
                <a:cs typeface="Lucida Blackletter"/>
                <a:sym typeface="Lucida Blackletter"/>
              </a:rPr>
              <a:t>1642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61779E-379B-45ED-BC7E-482AFA69950E}"/>
              </a:ext>
            </a:extLst>
          </p:cNvPr>
          <p:cNvSpPr txBox="1"/>
          <p:nvPr/>
        </p:nvSpPr>
        <p:spPr>
          <a:xfrm>
            <a:off x="529772" y="5472131"/>
            <a:ext cx="834571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5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Isaac Newton *1642 </a:t>
            </a:r>
            <a:r>
              <a:rPr lang="pt-BR" sz="5400" baseline="30000" dirty="0">
                <a:solidFill>
                  <a:srgbClr val="FF0000"/>
                </a:solidFill>
                <a:latin typeface="Harlow Solid Italic" panose="04030604020F02020D02" pitchFamily="82" charset="0"/>
              </a:rPr>
              <a:t>+</a:t>
            </a:r>
            <a:r>
              <a:rPr lang="pt-BR" sz="5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1727</a:t>
            </a:r>
            <a:endParaRPr kumimoji="0" lang="pt-BR" sz="5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0" name="Picture 229" descr="Folhas de Outono">
            <a:extLst>
              <a:ext uri="{FF2B5EF4-FFF2-40B4-BE49-F238E27FC236}">
                <a16:creationId xmlns:a16="http://schemas.microsoft.com/office/drawing/2014/main" id="{9A674CDB-D574-4D5B-A17F-6441FD7C6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r="26612" b="-1"/>
          <a:stretch/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Em direção à Modernidade: a queda da Física Clássica"/>
          <p:cNvSpPr txBox="1">
            <a:spLocks noGrp="1"/>
          </p:cNvSpPr>
          <p:nvPr>
            <p:ph type="title" idx="4294967295"/>
          </p:nvPr>
        </p:nvSpPr>
        <p:spPr>
          <a:xfrm>
            <a:off x="979613" y="144146"/>
            <a:ext cx="3324475" cy="2322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defTabSz="365760">
              <a:defRPr sz="3200">
                <a:solidFill>
                  <a:srgbClr val="006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defTabSz="914400" rtl="0">
              <a:lnSpc>
                <a:spcPct val="90000"/>
              </a:lnSpc>
              <a:spcBef>
                <a:spcPct val="0"/>
              </a:spcBef>
            </a:pP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Em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Direção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à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Modernidade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: a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Queda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da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Física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Clássica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61C97F-2157-46F0-BE99-2A0A9F012CDD}"/>
              </a:ext>
            </a:extLst>
          </p:cNvPr>
          <p:cNvSpPr txBox="1"/>
          <p:nvPr/>
        </p:nvSpPr>
        <p:spPr>
          <a:xfrm>
            <a:off x="751924" y="4104312"/>
            <a:ext cx="3219623" cy="24162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Toward Modern Times: the Fall of Classical Physics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Incompatibilidade entre o Eletromagnetismo e a Mecânica Clássica"/>
          <p:cNvSpPr txBox="1">
            <a:spLocks noGrp="1"/>
          </p:cNvSpPr>
          <p:nvPr>
            <p:ph type="title" idx="4294967295"/>
          </p:nvPr>
        </p:nvSpPr>
        <p:spPr>
          <a:xfrm>
            <a:off x="101600" y="380999"/>
            <a:ext cx="4546600" cy="1476830"/>
          </a:xfrm>
          <a:prstGeom prst="rect">
            <a:avLst/>
          </a:prstGeom>
        </p:spPr>
        <p:txBody>
          <a:bodyPr>
            <a:normAutofit/>
          </a:bodyPr>
          <a:lstStyle>
            <a:lvl1pPr defTabSz="740663">
              <a:defRPr sz="324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800" dirty="0" err="1">
                <a:latin typeface="Harlow Solid Italic" panose="04030604020F02020D02" pitchFamily="82" charset="0"/>
              </a:rPr>
              <a:t>Incompatibilidade</a:t>
            </a:r>
            <a:r>
              <a:rPr sz="2800" dirty="0">
                <a:latin typeface="Harlow Solid Italic" panose="04030604020F02020D02" pitchFamily="82" charset="0"/>
              </a:rPr>
              <a:t> entre o </a:t>
            </a:r>
            <a:r>
              <a:rPr sz="2800" dirty="0" err="1">
                <a:latin typeface="Harlow Solid Italic" panose="04030604020F02020D02" pitchFamily="82" charset="0"/>
              </a:rPr>
              <a:t>Eletromagnetismo</a:t>
            </a:r>
            <a:r>
              <a:rPr sz="2800" dirty="0">
                <a:latin typeface="Harlow Solid Italic" panose="04030604020F02020D02" pitchFamily="82" charset="0"/>
              </a:rPr>
              <a:t> e a </a:t>
            </a:r>
            <a:r>
              <a:rPr sz="2800" dirty="0" err="1">
                <a:latin typeface="Harlow Solid Italic" panose="04030604020F02020D02" pitchFamily="82" charset="0"/>
              </a:rPr>
              <a:t>Mecânica</a:t>
            </a:r>
            <a:r>
              <a:rPr sz="2800" dirty="0">
                <a:latin typeface="Harlow Solid Italic" panose="04030604020F02020D02" pitchFamily="82" charset="0"/>
              </a:rPr>
              <a:t> </a:t>
            </a:r>
            <a:r>
              <a:rPr sz="2800" dirty="0" err="1">
                <a:latin typeface="Harlow Solid Italic" panose="04030604020F02020D02" pitchFamily="82" charset="0"/>
              </a:rPr>
              <a:t>Clássica</a:t>
            </a:r>
            <a:endParaRPr sz="2800" dirty="0">
              <a:latin typeface="Harlow Solid Italic" panose="04030604020F02020D02" pitchFamily="82" charset="0"/>
            </a:endParaRPr>
          </a:p>
        </p:txBody>
      </p:sp>
      <p:sp>
        <p:nvSpPr>
          <p:cNvPr id="234" name="Eletromagnetismo…"/>
          <p:cNvSpPr txBox="1">
            <a:spLocks noGrp="1"/>
          </p:cNvSpPr>
          <p:nvPr>
            <p:ph type="body" sz="half" idx="4294967295"/>
          </p:nvPr>
        </p:nvSpPr>
        <p:spPr>
          <a:xfrm>
            <a:off x="381000" y="2209800"/>
            <a:ext cx="38100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5468" indent="-315468" defTabSz="841247">
              <a:lnSpc>
                <a:spcPct val="90000"/>
              </a:lnSpc>
              <a:buChar char="•"/>
              <a:defRPr sz="3312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/>
              <a:t>Transformações</a:t>
            </a:r>
            <a:r>
              <a:rPr sz="2400" dirty="0"/>
              <a:t> de Lorentz</a:t>
            </a:r>
            <a:r>
              <a:rPr lang="pt-BR" sz="2400" dirty="0"/>
              <a:t> ao invés de Galileo</a:t>
            </a:r>
            <a:endParaRPr sz="2400" dirty="0"/>
          </a:p>
          <a:p>
            <a:pPr marL="315468" indent="-315468" defTabSz="841247">
              <a:lnSpc>
                <a:spcPct val="90000"/>
              </a:lnSpc>
              <a:buChar char="•"/>
              <a:defRPr sz="3312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/>
              <a:t>Conseqüência</a:t>
            </a:r>
            <a:r>
              <a:rPr sz="2400" dirty="0"/>
              <a:t>:</a:t>
            </a:r>
            <a:r>
              <a:rPr lang="pt-BR" sz="2400" dirty="0"/>
              <a:t> </a:t>
            </a:r>
            <a:r>
              <a:rPr sz="2400" dirty="0" err="1"/>
              <a:t>Geometria</a:t>
            </a:r>
            <a:r>
              <a:rPr sz="2400" dirty="0"/>
              <a:t> de </a:t>
            </a:r>
            <a:r>
              <a:rPr sz="2400" dirty="0" err="1"/>
              <a:t>Minkowski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4 </a:t>
            </a:r>
            <a:r>
              <a:rPr sz="2400" dirty="0" err="1"/>
              <a:t>dimensões</a:t>
            </a:r>
            <a:endParaRPr lang="pt-BR" sz="2400" dirty="0"/>
          </a:p>
          <a:p>
            <a:pPr marL="315468" indent="-315468" defTabSz="841247">
              <a:lnSpc>
                <a:spcPct val="90000"/>
              </a:lnSpc>
              <a:buChar char="•"/>
              <a:defRPr sz="3312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Tempo não é absoluto</a:t>
            </a:r>
            <a:endParaRPr sz="2400" dirty="0"/>
          </a:p>
        </p:txBody>
      </p:sp>
      <p:sp>
        <p:nvSpPr>
          <p:cNvPr id="235" name="Física Clássica…"/>
          <p:cNvSpPr txBox="1"/>
          <p:nvPr/>
        </p:nvSpPr>
        <p:spPr>
          <a:xfrm>
            <a:off x="4648200" y="2362200"/>
            <a:ext cx="3810000" cy="4150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marL="342900" indent="-342900">
              <a:spcBef>
                <a:spcPts val="700"/>
              </a:spcBef>
              <a:buSzPct val="100000"/>
              <a:buChar char="•"/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Lorenz </a:t>
            </a:r>
            <a:r>
              <a:rPr lang="pt-BR" sz="2000" dirty="0" err="1"/>
              <a:t>instead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Galilean</a:t>
            </a:r>
            <a:r>
              <a:rPr lang="pt-BR" sz="2000" dirty="0"/>
              <a:t> </a:t>
            </a:r>
            <a:r>
              <a:rPr lang="pt-BR" sz="2000" dirty="0" err="1"/>
              <a:t>Transformations</a:t>
            </a:r>
            <a:endParaRPr sz="2000" dirty="0"/>
          </a:p>
          <a:p>
            <a:pPr marL="342900" indent="-342900">
              <a:spcBef>
                <a:spcPts val="700"/>
              </a:spcBef>
              <a:buSzPct val="100000"/>
              <a:buChar char="•"/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Conseq</a:t>
            </a:r>
            <a:r>
              <a:rPr lang="pt-BR" sz="2000" dirty="0" err="1"/>
              <a:t>uence</a:t>
            </a:r>
            <a:r>
              <a:rPr sz="2000" dirty="0"/>
              <a:t>:</a:t>
            </a:r>
            <a:r>
              <a:rPr lang="pt-BR" sz="2000" dirty="0"/>
              <a:t> </a:t>
            </a:r>
            <a:r>
              <a:rPr lang="pt-BR" sz="2000" dirty="0" err="1"/>
              <a:t>Minkowski</a:t>
            </a:r>
            <a:r>
              <a:rPr lang="pt-BR" sz="2000" dirty="0"/>
              <a:t> </a:t>
            </a:r>
            <a:r>
              <a:rPr sz="2000" dirty="0"/>
              <a:t> </a:t>
            </a:r>
            <a:r>
              <a:rPr sz="2000" dirty="0" err="1"/>
              <a:t>geometr</a:t>
            </a:r>
            <a:r>
              <a:rPr lang="pt-BR" sz="2000" dirty="0"/>
              <a:t>y in 4 </a:t>
            </a:r>
            <a:r>
              <a:rPr lang="pt-BR" sz="2000" dirty="0" err="1"/>
              <a:t>dimensions</a:t>
            </a:r>
            <a:r>
              <a:rPr lang="pt-BR" sz="2000" dirty="0"/>
              <a:t> </a:t>
            </a:r>
            <a:r>
              <a:rPr lang="pt-BR" sz="2000" dirty="0" err="1"/>
              <a:t>instead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sz="2000" dirty="0"/>
              <a:t> </a:t>
            </a:r>
            <a:r>
              <a:rPr sz="2000" dirty="0" err="1"/>
              <a:t>euclidian</a:t>
            </a:r>
            <a:r>
              <a:rPr sz="2000" dirty="0"/>
              <a:t> 3 </a:t>
            </a:r>
            <a:r>
              <a:rPr sz="2000" dirty="0" err="1"/>
              <a:t>dimens</a:t>
            </a:r>
            <a:r>
              <a:rPr lang="pt-BR" sz="2000" dirty="0" err="1"/>
              <a:t>ions</a:t>
            </a:r>
            <a:r>
              <a:rPr sz="2000" dirty="0"/>
              <a:t> </a:t>
            </a:r>
            <a:endParaRPr lang="pt-BR" sz="2000" dirty="0"/>
          </a:p>
          <a:p>
            <a:pPr marL="342900" indent="-342900">
              <a:spcBef>
                <a:spcPts val="700"/>
              </a:spcBef>
              <a:buSzPct val="100000"/>
              <a:buChar char="•"/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No </a:t>
            </a:r>
            <a:r>
              <a:rPr lang="pt-BR" sz="2000" dirty="0" err="1"/>
              <a:t>absolute</a:t>
            </a:r>
            <a:r>
              <a:rPr lang="pt-BR" sz="2000" dirty="0"/>
              <a:t> time</a:t>
            </a:r>
            <a:r>
              <a:rPr sz="2000" dirty="0"/>
              <a:t> 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F076806-CA6F-4F07-B0CB-0100F331DCDA}"/>
              </a:ext>
            </a:extLst>
          </p:cNvPr>
          <p:cNvSpPr txBox="1"/>
          <p:nvPr/>
        </p:nvSpPr>
        <p:spPr>
          <a:xfrm>
            <a:off x="5007429" y="501616"/>
            <a:ext cx="4354285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Incompatibility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between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Electromagnetism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Classical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Mechanics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 Terra Plana"/>
          <p:cNvSpPr txBox="1">
            <a:spLocks noGrp="1"/>
          </p:cNvSpPr>
          <p:nvPr>
            <p:ph type="title" idx="4294967295"/>
          </p:nvPr>
        </p:nvSpPr>
        <p:spPr>
          <a:xfrm>
            <a:off x="609600" y="228598"/>
            <a:ext cx="3281082" cy="14926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4800" dirty="0">
                <a:latin typeface="Harlow Solid Italic" panose="04030604020F02020D02" pitchFamily="82" charset="0"/>
              </a:rPr>
              <a:t>A Física Teórica</a:t>
            </a:r>
            <a:endParaRPr sz="4800" dirty="0">
              <a:latin typeface="Harlow Solid Italic" panose="04030604020F02020D02" pitchFamily="82" charset="0"/>
            </a:endParaRPr>
          </a:p>
        </p:txBody>
      </p:sp>
      <p:sp>
        <p:nvSpPr>
          <p:cNvPr id="58" name="A cosmologia babilônica baseava-se sobre 2 santuários, Eridu (golfo) e Nipur…"/>
          <p:cNvSpPr txBox="1">
            <a:spLocks noGrp="1"/>
          </p:cNvSpPr>
          <p:nvPr>
            <p:ph type="body" idx="4294967295"/>
          </p:nvPr>
        </p:nvSpPr>
        <p:spPr>
          <a:xfrm>
            <a:off x="0" y="2262868"/>
            <a:ext cx="4571999" cy="4908179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08609" indent="-308609" defTabSz="822959"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Olhar para o mundo e compreendê-lo sempre foi parte do desafio civilizatório</a:t>
            </a:r>
          </a:p>
          <a:p>
            <a:pPr marL="308609" indent="-308609" defTabSz="822959"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As vertentes sempre foram tanto relativas à inspiração quanto ao mundo prático: tecnologia</a:t>
            </a:r>
            <a:endParaRPr sz="2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6E29F8-6B59-4E6B-BCEB-4E96AC7B54A8}"/>
              </a:ext>
            </a:extLst>
          </p:cNvPr>
          <p:cNvSpPr txBox="1"/>
          <p:nvPr/>
        </p:nvSpPr>
        <p:spPr>
          <a:xfrm>
            <a:off x="4970929" y="361891"/>
            <a:ext cx="356347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Theoretical</a:t>
            </a:r>
            <a:r>
              <a:rPr kumimoji="0" lang="pt-BR" sz="4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4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Physics</a:t>
            </a:r>
            <a:endParaRPr kumimoji="0" lang="pt-BR" sz="4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54DB5F-E4BC-4CDA-82E6-E822CA33F935}"/>
              </a:ext>
            </a:extLst>
          </p:cNvPr>
          <p:cNvSpPr txBox="1"/>
          <p:nvPr/>
        </p:nvSpPr>
        <p:spPr>
          <a:xfrm>
            <a:off x="4572001" y="2017036"/>
            <a:ext cx="4571999" cy="41857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08609" indent="-308609" defTabSz="822959" hangingPunct="1">
              <a:spcBef>
                <a:spcPts val="800"/>
              </a:spcBef>
              <a:buSzPct val="100000"/>
              <a:buFontTx/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Looking at the world and understanding it has always been part of the civilizing challenge</a:t>
            </a:r>
            <a:endParaRPr lang="pt-BR" sz="2800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  <a:p>
            <a:pPr marL="308609" lvl="0" indent="-308609" defTabSz="822959" hangingPunct="1">
              <a:spcBef>
                <a:spcPts val="800"/>
              </a:spcBef>
              <a:buSzPct val="100000"/>
              <a:buFontTx/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The perspectives have always been as much about inspiration as the practical world: technology</a:t>
            </a:r>
            <a:endParaRPr lang="pt-BR" sz="2800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lbert Einstein *1879 +1954"/>
          <p:cNvSpPr txBox="1">
            <a:spLocks noGrp="1"/>
          </p:cNvSpPr>
          <p:nvPr>
            <p:ph type="title" idx="4294967295"/>
          </p:nvPr>
        </p:nvSpPr>
        <p:spPr>
          <a:xfrm>
            <a:off x="609600" y="304799"/>
            <a:ext cx="7772400" cy="11430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8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pPr>
            <a:r>
              <a:rPr sz="3600" dirty="0">
                <a:latin typeface="Harlow Solid Italic" panose="04030604020F02020D02" pitchFamily="82" charset="0"/>
              </a:rPr>
              <a:t>Albert Einstein *1879 </a:t>
            </a:r>
            <a:r>
              <a:rPr sz="3600" baseline="30000" dirty="0">
                <a:latin typeface="Harlow Solid Italic" panose="04030604020F02020D02" pitchFamily="82" charset="0"/>
              </a:rPr>
              <a:t>+</a:t>
            </a:r>
            <a:r>
              <a:rPr sz="3600" dirty="0">
                <a:latin typeface="Harlow Solid Italic" panose="04030604020F02020D02" pitchFamily="82" charset="0"/>
              </a:rPr>
              <a:t>1954</a:t>
            </a:r>
          </a:p>
        </p:txBody>
      </p:sp>
      <p:pic>
        <p:nvPicPr>
          <p:cNvPr id="238" name="Albert_Einstein_Head.jpeg" descr="Albert_Einstein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76400"/>
            <a:ext cx="4953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latividade Especial"/>
          <p:cNvSpPr txBox="1">
            <a:spLocks noGrp="1"/>
          </p:cNvSpPr>
          <p:nvPr>
            <p:ph type="title" idx="4294967295"/>
          </p:nvPr>
        </p:nvSpPr>
        <p:spPr>
          <a:xfrm>
            <a:off x="526143" y="333828"/>
            <a:ext cx="3262086" cy="6531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800" dirty="0" err="1">
                <a:latin typeface="Harlow Solid Italic" panose="04030604020F02020D02" pitchFamily="82" charset="0"/>
              </a:rPr>
              <a:t>Relatividade</a:t>
            </a:r>
            <a:r>
              <a:rPr sz="2800" dirty="0">
                <a:latin typeface="Harlow Solid Italic" panose="04030604020F02020D02" pitchFamily="82" charset="0"/>
              </a:rPr>
              <a:t> Especial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8367D0C-B865-4CB7-94E2-019C4947EF1B}"/>
              </a:ext>
            </a:extLst>
          </p:cNvPr>
          <p:cNvSpPr txBox="1"/>
          <p:nvPr/>
        </p:nvSpPr>
        <p:spPr>
          <a:xfrm>
            <a:off x="203200" y="1414886"/>
            <a:ext cx="4223657" cy="12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Einstein: postulou geometria de </a:t>
            </a:r>
            <a:r>
              <a:rPr lang="pt-BR" sz="2000" dirty="0" err="1"/>
              <a:t>Minkowski</a:t>
            </a:r>
            <a:r>
              <a:rPr lang="pt-BR" sz="2000" dirty="0"/>
              <a:t> para a Mecânica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Reinterpretação do espaço-tempo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ED6C91-DBC1-415D-956A-964C544959A2}"/>
              </a:ext>
            </a:extLst>
          </p:cNvPr>
          <p:cNvSpPr txBox="1"/>
          <p:nvPr/>
        </p:nvSpPr>
        <p:spPr>
          <a:xfrm>
            <a:off x="526143" y="3529696"/>
            <a:ext cx="326208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Relatividade Geral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F743D5-F767-4F33-824E-26BDD77F24E1}"/>
              </a:ext>
            </a:extLst>
          </p:cNvPr>
          <p:cNvSpPr txBox="1"/>
          <p:nvPr/>
        </p:nvSpPr>
        <p:spPr>
          <a:xfrm>
            <a:off x="364671" y="4623690"/>
            <a:ext cx="3585029" cy="1679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O princípio da Equivalência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Geometria como descrição da gravitação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As Equações de Einstein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F9A55-B7EE-4A1A-9160-DDFAE4B563A1}"/>
              </a:ext>
            </a:extLst>
          </p:cNvPr>
          <p:cNvSpPr txBox="1"/>
          <p:nvPr/>
        </p:nvSpPr>
        <p:spPr>
          <a:xfrm>
            <a:off x="4717143" y="393661"/>
            <a:ext cx="41946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Special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Relativity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6D63B4-304A-43FE-A854-35E1BC59008C}"/>
              </a:ext>
            </a:extLst>
          </p:cNvPr>
          <p:cNvSpPr txBox="1"/>
          <p:nvPr/>
        </p:nvSpPr>
        <p:spPr>
          <a:xfrm>
            <a:off x="4876800" y="1343818"/>
            <a:ext cx="4034971" cy="12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Einstein: </a:t>
            </a:r>
            <a:r>
              <a:rPr lang="pt-BR" sz="2000" dirty="0" err="1"/>
              <a:t>postulated</a:t>
            </a:r>
            <a:r>
              <a:rPr lang="pt-BR" sz="2000" dirty="0"/>
              <a:t> </a:t>
            </a:r>
            <a:r>
              <a:rPr lang="pt-BR" sz="2000" dirty="0" err="1"/>
              <a:t>Minkowski</a:t>
            </a:r>
            <a:r>
              <a:rPr lang="pt-BR" sz="2000" dirty="0"/>
              <a:t> </a:t>
            </a:r>
            <a:r>
              <a:rPr lang="pt-BR" sz="2000" dirty="0" err="1"/>
              <a:t>geometry</a:t>
            </a:r>
            <a:r>
              <a:rPr lang="pt-BR" sz="2000" dirty="0"/>
              <a:t> for </a:t>
            </a:r>
            <a:r>
              <a:rPr lang="pt-BR" sz="2000" dirty="0" err="1"/>
              <a:t>Mechanics</a:t>
            </a:r>
            <a:endParaRPr lang="pt-BR" sz="20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 err="1"/>
              <a:t>Reinterpretation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space</a:t>
            </a:r>
            <a:r>
              <a:rPr lang="pt-BR" sz="2000" dirty="0"/>
              <a:t>-time</a:t>
            </a: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FFB91B-8F78-4584-A563-26D6476B0479}"/>
              </a:ext>
            </a:extLst>
          </p:cNvPr>
          <p:cNvSpPr txBox="1"/>
          <p:nvPr/>
        </p:nvSpPr>
        <p:spPr>
          <a:xfrm>
            <a:off x="4717143" y="3508789"/>
            <a:ext cx="390071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General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Relativity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5302FC-7AD3-40BB-8D79-DE350526E385}"/>
              </a:ext>
            </a:extLst>
          </p:cNvPr>
          <p:cNvSpPr txBox="1"/>
          <p:nvPr/>
        </p:nvSpPr>
        <p:spPr>
          <a:xfrm>
            <a:off x="4572000" y="4612881"/>
            <a:ext cx="3900714" cy="1679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The </a:t>
            </a:r>
            <a:r>
              <a:rPr lang="pt-BR" sz="2000" dirty="0" err="1"/>
              <a:t>Equivalence</a:t>
            </a:r>
            <a:r>
              <a:rPr lang="pt-BR" sz="2000" dirty="0"/>
              <a:t> </a:t>
            </a:r>
            <a:r>
              <a:rPr lang="pt-BR" sz="2000" dirty="0" err="1"/>
              <a:t>Principle</a:t>
            </a:r>
            <a:r>
              <a:rPr lang="pt-BR" sz="2000" dirty="0"/>
              <a:t> 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Geometry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a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description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Gravity</a:t>
            </a:r>
            <a:endParaRPr lang="pt-BR" sz="2000" dirty="0">
              <a:solidFill>
                <a:schemeClr val="accent3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Einstein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Equations</a:t>
            </a: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sobral.png" descr="sobr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18" y="457200"/>
            <a:ext cx="6911163" cy="594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eclipse-1919.jpeg" descr="eclipse-191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 Teoria da Relatividade"/>
          <p:cNvSpPr txBox="1">
            <a:spLocks noGrp="1"/>
          </p:cNvSpPr>
          <p:nvPr>
            <p:ph type="title" idx="4294967295"/>
          </p:nvPr>
        </p:nvSpPr>
        <p:spPr>
          <a:xfrm>
            <a:off x="685800" y="609599"/>
            <a:ext cx="3131457" cy="10595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>
                <a:latin typeface="Harlow Solid Italic" panose="04030604020F02020D02" pitchFamily="82" charset="0"/>
              </a:rPr>
              <a:t>A Teoria da </a:t>
            </a:r>
            <a:r>
              <a:rPr sz="3200" dirty="0" err="1">
                <a:latin typeface="Harlow Solid Italic" panose="04030604020F02020D02" pitchFamily="82" charset="0"/>
              </a:rPr>
              <a:t>Relatividade</a:t>
            </a:r>
            <a:r>
              <a:rPr lang="pt-BR" sz="3200" dirty="0">
                <a:latin typeface="Harlow Solid Italic" panose="04030604020F02020D02" pitchFamily="82" charset="0"/>
              </a:rPr>
              <a:t> Geral</a:t>
            </a:r>
            <a:endParaRPr sz="3200" dirty="0">
              <a:latin typeface="Harlow Solid Italic" panose="04030604020F02020D02" pitchFamily="82" charset="0"/>
            </a:endParaRPr>
          </a:p>
        </p:txBody>
      </p:sp>
      <p:sp>
        <p:nvSpPr>
          <p:cNvPr id="251" name="O Princípio Cosmológico…"/>
          <p:cNvSpPr txBox="1">
            <a:spLocks noGrp="1"/>
          </p:cNvSpPr>
          <p:nvPr>
            <p:ph type="body" idx="4294967295"/>
          </p:nvPr>
        </p:nvSpPr>
        <p:spPr>
          <a:xfrm>
            <a:off x="533400" y="2206170"/>
            <a:ext cx="3283857" cy="3737429"/>
          </a:xfrm>
          <a:prstGeom prst="rect">
            <a:avLst/>
          </a:prstGeom>
          <a:ln w="9525">
            <a:solidFill>
              <a:srgbClr val="00CC99"/>
            </a:solidFill>
            <a:round/>
          </a:ln>
        </p:spPr>
        <p:txBody>
          <a:bodyPr>
            <a:normAutofit fontScale="62500" lnSpcReduction="20000"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 </a:t>
            </a:r>
            <a:r>
              <a:rPr dirty="0" err="1"/>
              <a:t>Princípio</a:t>
            </a:r>
            <a:r>
              <a:rPr dirty="0"/>
              <a:t> </a:t>
            </a:r>
            <a:r>
              <a:rPr dirty="0" err="1"/>
              <a:t>Cosmológico</a:t>
            </a:r>
            <a:endParaRPr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 </a:t>
            </a:r>
            <a:r>
              <a:rPr dirty="0" err="1"/>
              <a:t>solução</a:t>
            </a:r>
            <a:r>
              <a:rPr dirty="0"/>
              <a:t> de Friedmann-</a:t>
            </a:r>
            <a:r>
              <a:rPr dirty="0" err="1"/>
              <a:t>Lemaître</a:t>
            </a:r>
            <a:r>
              <a:rPr dirty="0"/>
              <a:t>-Robertson-Walker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 </a:t>
            </a:r>
            <a:r>
              <a:rPr dirty="0" err="1"/>
              <a:t>Universo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expansão</a:t>
            </a:r>
            <a:endParaRPr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Buracos</a:t>
            </a:r>
            <a:r>
              <a:rPr dirty="0"/>
              <a:t> Negros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7CE712-417B-4C81-9F68-FF8C3C9C6AE5}"/>
              </a:ext>
            </a:extLst>
          </p:cNvPr>
          <p:cNvSpPr txBox="1"/>
          <p:nvPr/>
        </p:nvSpPr>
        <p:spPr>
          <a:xfrm>
            <a:off x="4876800" y="937946"/>
            <a:ext cx="3429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General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Relativity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A9ADE3-EB15-4DBB-9F0E-CA9F27F97009}"/>
              </a:ext>
            </a:extLst>
          </p:cNvPr>
          <p:cNvSpPr txBox="1"/>
          <p:nvPr/>
        </p:nvSpPr>
        <p:spPr>
          <a:xfrm>
            <a:off x="4876800" y="2093694"/>
            <a:ext cx="3632200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The </a:t>
            </a:r>
            <a:r>
              <a:rPr lang="pt-BR" sz="2400" dirty="0" err="1"/>
              <a:t>Cosmological</a:t>
            </a:r>
            <a:r>
              <a:rPr lang="pt-BR" sz="2400" dirty="0"/>
              <a:t> </a:t>
            </a:r>
            <a:r>
              <a:rPr lang="pt-BR" sz="2400" dirty="0" err="1"/>
              <a:t>Principle</a:t>
            </a:r>
            <a:endParaRPr lang="pt-BR" sz="24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/>
              <a:t>Friedmann</a:t>
            </a:r>
            <a:r>
              <a:rPr lang="pt-BR" sz="2400" dirty="0"/>
              <a:t>-</a:t>
            </a:r>
            <a:r>
              <a:rPr lang="pt-BR" sz="2400" dirty="0" err="1"/>
              <a:t>Lemaître</a:t>
            </a:r>
            <a:r>
              <a:rPr lang="pt-BR" sz="2400" dirty="0"/>
              <a:t>-Robertson-Walker </a:t>
            </a:r>
            <a:r>
              <a:rPr lang="pt-BR" sz="2400" dirty="0" err="1"/>
              <a:t>Solution</a:t>
            </a:r>
            <a:endParaRPr lang="pt-BR" sz="24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The </a:t>
            </a:r>
            <a:r>
              <a:rPr lang="pt-BR" sz="2400" dirty="0" err="1"/>
              <a:t>Expanding</a:t>
            </a:r>
            <a:r>
              <a:rPr lang="pt-BR" sz="2400" dirty="0"/>
              <a:t> Universe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Black </a:t>
            </a:r>
            <a:r>
              <a:rPr lang="pt-BR" sz="2400" dirty="0" err="1"/>
              <a:t>Holes</a:t>
            </a:r>
            <a:endParaRPr lang="pt-BR" sz="2400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Em direção ao Cosmos"/>
          <p:cNvSpPr txBox="1">
            <a:spLocks noGrp="1"/>
          </p:cNvSpPr>
          <p:nvPr>
            <p:ph type="title" idx="4294967295"/>
          </p:nvPr>
        </p:nvSpPr>
        <p:spPr>
          <a:xfrm>
            <a:off x="628650" y="1641752"/>
            <a:ext cx="3295650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9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Em</a:t>
            </a:r>
            <a:r>
              <a:rPr lang="en-US" sz="4400" kern="1200" dirty="0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direção</a:t>
            </a:r>
            <a:r>
              <a:rPr lang="en-US" sz="4400" kern="1200" dirty="0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ao</a:t>
            </a:r>
            <a:r>
              <a:rPr lang="en-US" sz="4400" kern="1200" dirty="0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Cosmos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0F23F0-2348-44A9-A4FD-B404A5B80B49}"/>
              </a:ext>
            </a:extLst>
          </p:cNvPr>
          <p:cNvSpPr txBox="1"/>
          <p:nvPr/>
        </p:nvSpPr>
        <p:spPr>
          <a:xfrm>
            <a:off x="628650" y="3684445"/>
            <a:ext cx="3295650" cy="24543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Toward the Cosmos</a:t>
            </a:r>
          </a:p>
        </p:txBody>
      </p:sp>
      <p:pic>
        <p:nvPicPr>
          <p:cNvPr id="259" name="Picture 258" descr="Estrada da floresta com ponto de fuga">
            <a:extLst>
              <a:ext uri="{FF2B5EF4-FFF2-40B4-BE49-F238E27FC236}">
                <a16:creationId xmlns:a16="http://schemas.microsoft.com/office/drawing/2014/main" id="{0EEF9356-B274-4FCF-92A5-5708C4F30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4" r="32795" b="-1"/>
          <a:stretch/>
        </p:blipFill>
        <p:spPr>
          <a:xfrm>
            <a:off x="4314144" y="10"/>
            <a:ext cx="4829856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60" name="Group 72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4273" y="0"/>
            <a:ext cx="656039" cy="6857455"/>
            <a:chOff x="5632356" y="0"/>
            <a:chExt cx="874718" cy="685745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 Princípio Cosmológico"/>
          <p:cNvSpPr txBox="1">
            <a:spLocks noGrp="1"/>
          </p:cNvSpPr>
          <p:nvPr>
            <p:ph type="title" idx="4294967295"/>
          </p:nvPr>
        </p:nvSpPr>
        <p:spPr>
          <a:xfrm>
            <a:off x="685800" y="152399"/>
            <a:ext cx="2986314" cy="11430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>
                <a:latin typeface="Harlow Solid Italic" panose="04030604020F02020D02" pitchFamily="82" charset="0"/>
              </a:rPr>
              <a:t>O </a:t>
            </a:r>
            <a:r>
              <a:rPr sz="3600" dirty="0" err="1">
                <a:latin typeface="Harlow Solid Italic" panose="04030604020F02020D02" pitchFamily="82" charset="0"/>
              </a:rPr>
              <a:t>Princípio</a:t>
            </a:r>
            <a:r>
              <a:rPr sz="3600" dirty="0">
                <a:latin typeface="Harlow Solid Italic" panose="04030604020F02020D02" pitchFamily="82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</a:rPr>
              <a:t>Cosmológico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260" name="As várias partes do Universo são equivalentes a menos de detalhes. Portanto o Universo deve ser formado por um"/>
          <p:cNvSpPr txBox="1"/>
          <p:nvPr/>
        </p:nvSpPr>
        <p:spPr>
          <a:xfrm>
            <a:off x="145144" y="1781026"/>
            <a:ext cx="4287156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800"/>
              </a:spcBef>
              <a:buSzPct val="100000"/>
              <a:buChar char="•"/>
              <a:defRPr sz="2800">
                <a:solidFill>
                  <a:srgbClr val="FF2600"/>
                </a:solidFill>
              </a:defRPr>
            </a:pPr>
            <a:r>
              <a:rPr dirty="0"/>
              <a:t> 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várias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partes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do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Universo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são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equivalentes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menos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de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detalhes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.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Portanto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o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Universo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deve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ser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formado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por</a:t>
            </a:r>
          </a:p>
        </p:txBody>
      </p:sp>
      <p:sp>
        <p:nvSpPr>
          <p:cNvPr id="261" name="Fluido cósmico universal homogêneo"/>
          <p:cNvSpPr txBox="1"/>
          <p:nvPr/>
        </p:nvSpPr>
        <p:spPr>
          <a:xfrm>
            <a:off x="533400" y="4267199"/>
            <a:ext cx="3675743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1700"/>
              </a:spcBef>
              <a:defRPr sz="72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 err="1">
                <a:latin typeface="Harlow Solid Italic" panose="04030604020F02020D02" pitchFamily="82" charset="0"/>
                <a:cs typeface="Helvetica" panose="020B0604020202020204" pitchFamily="34" charset="0"/>
              </a:rPr>
              <a:t>Fluido</a:t>
            </a:r>
            <a:r>
              <a:rPr sz="3600" dirty="0">
                <a:latin typeface="Harlow Solid Italic" panose="04030604020F02020D02" pitchFamily="82" charset="0"/>
                <a:cs typeface="Helvetica" panose="020B0604020202020204" pitchFamily="34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  <a:cs typeface="Helvetica" panose="020B0604020202020204" pitchFamily="34" charset="0"/>
              </a:rPr>
              <a:t>cósmico</a:t>
            </a:r>
            <a:r>
              <a:rPr sz="3600" dirty="0">
                <a:latin typeface="Harlow Solid Italic" panose="04030604020F02020D02" pitchFamily="82" charset="0"/>
                <a:cs typeface="Helvetica" panose="020B0604020202020204" pitchFamily="34" charset="0"/>
              </a:rPr>
              <a:t> universal </a:t>
            </a:r>
            <a:r>
              <a:rPr sz="3600" dirty="0" err="1">
                <a:latin typeface="Harlow Solid Italic" panose="04030604020F02020D02" pitchFamily="82" charset="0"/>
                <a:cs typeface="Helvetica" panose="020B0604020202020204" pitchFamily="34" charset="0"/>
              </a:rPr>
              <a:t>homogêneo</a:t>
            </a:r>
            <a:r>
              <a:rPr lang="pt-BR" sz="3600" dirty="0">
                <a:latin typeface="Harlow Solid Italic" panose="04030604020F02020D02" pitchFamily="82" charset="0"/>
                <a:cs typeface="Helvetica" panose="020B0604020202020204" pitchFamily="34" charset="0"/>
              </a:rPr>
              <a:t> + Perturbações</a:t>
            </a:r>
            <a:endParaRPr sz="3600" dirty="0">
              <a:latin typeface="Harlow Solid Italic" panose="04030604020F02020D02" pitchFamily="82" charset="0"/>
              <a:cs typeface="Helvetica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F8DCFF-5766-4314-8381-143592B7F1C7}"/>
              </a:ext>
            </a:extLst>
          </p:cNvPr>
          <p:cNvSpPr txBox="1"/>
          <p:nvPr/>
        </p:nvSpPr>
        <p:spPr>
          <a:xfrm>
            <a:off x="5225142" y="118605"/>
            <a:ext cx="349794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Cosmological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Principle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89AC1A-3D9C-4237-A132-51CC2D2DA362}"/>
              </a:ext>
            </a:extLst>
          </p:cNvPr>
          <p:cNvSpPr txBox="1"/>
          <p:nvPr/>
        </p:nvSpPr>
        <p:spPr>
          <a:xfrm>
            <a:off x="4934859" y="1781026"/>
            <a:ext cx="401138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The various parts of the Universe are equivalent to less detail. Therefore, the Universe must be formed by </a:t>
            </a:r>
            <a:endParaRPr kumimoji="0" lang="pt-BR" sz="2400" b="0" i="1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6F6E0F9-ABEA-4492-9AB5-AFB513E52771}"/>
              </a:ext>
            </a:extLst>
          </p:cNvPr>
          <p:cNvSpPr txBox="1"/>
          <p:nvPr/>
        </p:nvSpPr>
        <p:spPr>
          <a:xfrm>
            <a:off x="4934859" y="3926895"/>
            <a:ext cx="3675743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Homogeneous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 Universal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Cosmic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Fluid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 +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Perturbations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Equações Cosmológicas"/>
          <p:cNvSpPr txBox="1">
            <a:spLocks noGrp="1"/>
          </p:cNvSpPr>
          <p:nvPr>
            <p:ph type="title" idx="4294967295"/>
          </p:nvPr>
        </p:nvSpPr>
        <p:spPr>
          <a:xfrm>
            <a:off x="304800" y="0"/>
            <a:ext cx="3886200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 err="1">
                <a:latin typeface="Harlow Solid Italic" panose="04030604020F02020D02" pitchFamily="82" charset="0"/>
              </a:rPr>
              <a:t>Equações</a:t>
            </a:r>
            <a:r>
              <a:rPr sz="3600" dirty="0">
                <a:latin typeface="Harlow Solid Italic" panose="04030604020F02020D02" pitchFamily="82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</a:rPr>
              <a:t>Cosmológicas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267" name="Seja ρ(t) a densidade média de matéria do Universo, e p(t) a pressão correspondente."/>
          <p:cNvSpPr txBox="1">
            <a:spLocks noGrp="1"/>
          </p:cNvSpPr>
          <p:nvPr>
            <p:ph type="body" sz="quarter" idx="4294967295"/>
          </p:nvPr>
        </p:nvSpPr>
        <p:spPr>
          <a:xfrm>
            <a:off x="308429" y="1066801"/>
            <a:ext cx="4045857" cy="762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77749" indent="-277749" defTabSz="740663">
              <a:lnSpc>
                <a:spcPct val="90000"/>
              </a:lnSpc>
              <a:spcBef>
                <a:spcPts val="500"/>
              </a:spcBef>
              <a:buChar char="•"/>
              <a:defRPr sz="2268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Seja</a:t>
            </a:r>
            <a:r>
              <a:rPr sz="2000" dirty="0"/>
              <a:t> </a:t>
            </a:r>
            <a:r>
              <a:rPr sz="2000" i="0" dirty="0">
                <a:latin typeface="Symbol"/>
                <a:ea typeface="Symbol"/>
                <a:cs typeface="Symbol"/>
                <a:sym typeface="Symbol"/>
              </a:rPr>
              <a:t>r</a:t>
            </a:r>
            <a:r>
              <a:rPr sz="2000" dirty="0"/>
              <a:t>(t) a </a:t>
            </a:r>
            <a:r>
              <a:rPr sz="2000" dirty="0" err="1"/>
              <a:t>densidade</a:t>
            </a:r>
            <a:r>
              <a:rPr sz="2000" dirty="0"/>
              <a:t> </a:t>
            </a:r>
            <a:r>
              <a:rPr sz="2000" dirty="0" err="1"/>
              <a:t>média</a:t>
            </a:r>
            <a:r>
              <a:rPr sz="2000" dirty="0"/>
              <a:t> de </a:t>
            </a:r>
            <a:r>
              <a:rPr sz="2000" dirty="0" err="1"/>
              <a:t>matéria</a:t>
            </a:r>
            <a:r>
              <a:rPr sz="2000" dirty="0"/>
              <a:t> do </a:t>
            </a:r>
            <a:r>
              <a:rPr sz="2000" dirty="0" err="1"/>
              <a:t>Universo</a:t>
            </a:r>
            <a:r>
              <a:rPr sz="2000" dirty="0"/>
              <a:t>, e p(t) a </a:t>
            </a:r>
            <a:r>
              <a:rPr sz="2000" dirty="0" err="1"/>
              <a:t>pressão</a:t>
            </a:r>
            <a:r>
              <a:rPr sz="2000" dirty="0"/>
              <a:t> </a:t>
            </a:r>
            <a:r>
              <a:rPr sz="2000" dirty="0" err="1"/>
              <a:t>correspondente</a:t>
            </a:r>
            <a:r>
              <a:rPr sz="2000" dirty="0"/>
              <a:t>.</a:t>
            </a:r>
          </a:p>
        </p:txBody>
      </p:sp>
      <p:sp>
        <p:nvSpPr>
          <p:cNvPr id="268" name="Equações de Einstein:"/>
          <p:cNvSpPr txBox="1"/>
          <p:nvPr/>
        </p:nvSpPr>
        <p:spPr>
          <a:xfrm>
            <a:off x="304800" y="1981200"/>
            <a:ext cx="3352800" cy="38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1800">
                <a:solidFill>
                  <a:srgbClr val="3333CC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dirty="0" err="1"/>
              <a:t>Equações</a:t>
            </a:r>
            <a:r>
              <a:rPr dirty="0"/>
              <a:t> de Einstein:</a:t>
            </a:r>
          </a:p>
        </p:txBody>
      </p:sp>
      <p:pic>
        <p:nvPicPr>
          <p:cNvPr id="269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209800"/>
            <a:ext cx="5334000" cy="1474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onde"/>
          <p:cNvSpPr txBox="1"/>
          <p:nvPr/>
        </p:nvSpPr>
        <p:spPr>
          <a:xfrm>
            <a:off x="609600" y="3886200"/>
            <a:ext cx="1447800" cy="38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1800">
                <a:solidFill>
                  <a:srgbClr val="3333CC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t>onde</a:t>
            </a:r>
          </a:p>
        </p:txBody>
      </p:sp>
      <p:pic>
        <p:nvPicPr>
          <p:cNvPr id="271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887787"/>
            <a:ext cx="5486400" cy="29702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570E83-F619-4E14-BDCB-39489FCEDC85}"/>
              </a:ext>
            </a:extLst>
          </p:cNvPr>
          <p:cNvSpPr txBox="1"/>
          <p:nvPr/>
        </p:nvSpPr>
        <p:spPr>
          <a:xfrm>
            <a:off x="4949371" y="273983"/>
            <a:ext cx="388619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Cosmological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Equations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975CED-7B79-4E48-B2DB-78056CC1E0AC}"/>
              </a:ext>
            </a:extLst>
          </p:cNvPr>
          <p:cNvSpPr txBox="1"/>
          <p:nvPr/>
        </p:nvSpPr>
        <p:spPr>
          <a:xfrm>
            <a:off x="4949371" y="996253"/>
            <a:ext cx="3715657" cy="997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77749" indent="-277749" defTabSz="740663">
              <a:lnSpc>
                <a:spcPct val="90000"/>
              </a:lnSpc>
              <a:spcBef>
                <a:spcPts val="500"/>
              </a:spcBef>
              <a:buChar char="•"/>
              <a:defRPr sz="2268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Let </a:t>
            </a:r>
            <a:r>
              <a:rPr lang="pt-BR" sz="2000" i="0" dirty="0">
                <a:latin typeface="Symbol"/>
                <a:ea typeface="Symbol"/>
                <a:cs typeface="Symbol"/>
                <a:sym typeface="Symbol"/>
              </a:rPr>
              <a:t>r</a:t>
            </a:r>
            <a:r>
              <a:rPr lang="pt-BR" sz="2000" dirty="0"/>
              <a:t>(t) </a:t>
            </a:r>
            <a:r>
              <a:rPr lang="pt-BR" sz="2000" dirty="0" err="1"/>
              <a:t>be</a:t>
            </a:r>
            <a:r>
              <a:rPr lang="pt-BR" sz="2000" dirty="0"/>
              <a:t>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average</a:t>
            </a:r>
            <a:r>
              <a:rPr lang="pt-BR" sz="2000" dirty="0"/>
              <a:t> </a:t>
            </a:r>
            <a:r>
              <a:rPr lang="pt-BR" sz="2000" dirty="0" err="1"/>
              <a:t>density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theUniverse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p(t)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pressure</a:t>
            </a:r>
            <a:r>
              <a:rPr lang="pt-BR" sz="2000" dirty="0"/>
              <a:t>: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Expansão do Universo: Lei de Hubble"/>
          <p:cNvSpPr txBox="1">
            <a:spLocks noGrp="1"/>
          </p:cNvSpPr>
          <p:nvPr>
            <p:ph type="title" idx="4294967295"/>
          </p:nvPr>
        </p:nvSpPr>
        <p:spPr>
          <a:xfrm>
            <a:off x="159657" y="190500"/>
            <a:ext cx="3889829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Expansão</a:t>
            </a:r>
            <a:r>
              <a:rPr sz="3200" dirty="0">
                <a:latin typeface="Harlow Solid Italic" panose="04030604020F02020D02" pitchFamily="82" charset="0"/>
              </a:rPr>
              <a:t> do </a:t>
            </a:r>
            <a:r>
              <a:rPr sz="3200" dirty="0" err="1">
                <a:latin typeface="Harlow Solid Italic" panose="04030604020F02020D02" pitchFamily="82" charset="0"/>
              </a:rPr>
              <a:t>Universo</a:t>
            </a:r>
            <a:r>
              <a:rPr sz="3200" dirty="0">
                <a:latin typeface="Harlow Solid Italic" panose="04030604020F02020D02" pitchFamily="82" charset="0"/>
              </a:rPr>
              <a:t>: Lei de Hubble</a:t>
            </a:r>
          </a:p>
        </p:txBody>
      </p:sp>
      <p:sp>
        <p:nvSpPr>
          <p:cNvPr id="290" name="O Parâmetro de Hubble significa que o Universo está se expandindo. A imagem é de que estamos em uma enorme estrutura (o universo) que se está inflando!"/>
          <p:cNvSpPr txBox="1">
            <a:spLocks noGrp="1"/>
          </p:cNvSpPr>
          <p:nvPr>
            <p:ph type="body" sz="quarter" idx="4294967295"/>
          </p:nvPr>
        </p:nvSpPr>
        <p:spPr>
          <a:xfrm>
            <a:off x="435429" y="1981199"/>
            <a:ext cx="3614057" cy="176348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57734" indent="-157734" defTabSz="420623">
              <a:lnSpc>
                <a:spcPct val="90000"/>
              </a:lnSpc>
              <a:spcBef>
                <a:spcPts val="300"/>
              </a:spcBef>
              <a:buChar char="•"/>
              <a:defRPr sz="1288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/>
              <a:t>O </a:t>
            </a:r>
            <a:r>
              <a:rPr sz="2600" dirty="0" err="1"/>
              <a:t>Parâmetro</a:t>
            </a:r>
            <a:r>
              <a:rPr sz="2600" dirty="0"/>
              <a:t> de Hubble </a:t>
            </a:r>
            <a:r>
              <a:rPr sz="2600" dirty="0" err="1"/>
              <a:t>significa</a:t>
            </a:r>
            <a:r>
              <a:rPr sz="2600" dirty="0"/>
              <a:t> que o </a:t>
            </a:r>
            <a:r>
              <a:rPr sz="2600" dirty="0" err="1"/>
              <a:t>Universo</a:t>
            </a:r>
            <a:r>
              <a:rPr sz="2600" dirty="0"/>
              <a:t> </a:t>
            </a:r>
            <a:r>
              <a:rPr sz="2600" dirty="0" err="1"/>
              <a:t>está</a:t>
            </a:r>
            <a:r>
              <a:rPr sz="2600" dirty="0"/>
              <a:t> se </a:t>
            </a:r>
            <a:r>
              <a:rPr sz="2600" dirty="0" err="1"/>
              <a:t>expandindo</a:t>
            </a:r>
            <a:r>
              <a:rPr sz="2600" dirty="0"/>
              <a:t>. A </a:t>
            </a:r>
            <a:r>
              <a:rPr sz="2600" dirty="0" err="1"/>
              <a:t>imagem</a:t>
            </a:r>
            <a:r>
              <a:rPr sz="2600" dirty="0"/>
              <a:t> é de que </a:t>
            </a:r>
            <a:r>
              <a:rPr sz="2600" dirty="0" err="1"/>
              <a:t>estamos</a:t>
            </a:r>
            <a:r>
              <a:rPr sz="2600" dirty="0"/>
              <a:t> </a:t>
            </a:r>
            <a:r>
              <a:rPr sz="2600" dirty="0" err="1"/>
              <a:t>em</a:t>
            </a:r>
            <a:r>
              <a:rPr sz="2600" dirty="0"/>
              <a:t> </a:t>
            </a:r>
            <a:r>
              <a:rPr sz="2600" dirty="0" err="1"/>
              <a:t>uma</a:t>
            </a:r>
            <a:r>
              <a:rPr sz="2600" dirty="0"/>
              <a:t> </a:t>
            </a:r>
            <a:r>
              <a:rPr sz="2600" dirty="0" err="1"/>
              <a:t>enorme</a:t>
            </a:r>
            <a:r>
              <a:rPr sz="2600" dirty="0"/>
              <a:t> </a:t>
            </a:r>
            <a:r>
              <a:rPr sz="2600" dirty="0" err="1"/>
              <a:t>estrutura</a:t>
            </a:r>
            <a:r>
              <a:rPr sz="2600" dirty="0"/>
              <a:t> (o </a:t>
            </a:r>
            <a:r>
              <a:rPr sz="2600" dirty="0" err="1"/>
              <a:t>universo</a:t>
            </a:r>
            <a:r>
              <a:rPr sz="2600" dirty="0"/>
              <a:t>) que se </a:t>
            </a:r>
            <a:r>
              <a:rPr sz="2600" dirty="0" err="1"/>
              <a:t>está</a:t>
            </a:r>
            <a:r>
              <a:rPr sz="2600" dirty="0"/>
              <a:t> </a:t>
            </a:r>
            <a:r>
              <a:rPr sz="2600" dirty="0" err="1"/>
              <a:t>inflando</a:t>
            </a:r>
            <a:r>
              <a:rPr sz="2600" dirty="0"/>
              <a:t>!</a:t>
            </a:r>
          </a:p>
          <a:p>
            <a:pPr marL="157734" indent="-157734" defTabSz="420623">
              <a:lnSpc>
                <a:spcPct val="90000"/>
              </a:lnSpc>
              <a:spcBef>
                <a:spcPts val="100"/>
              </a:spcBef>
              <a:buSzTx/>
              <a:buNone/>
              <a:defRPr sz="828">
                <a:solidFill>
                  <a:srgbClr val="0066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 </a:t>
            </a:r>
          </a:p>
        </p:txBody>
      </p:sp>
      <p:sp>
        <p:nvSpPr>
          <p:cNvPr id="291" name="Hoje: H= 75 km/seg Mpc, ou seja, uma galáxia…"/>
          <p:cNvSpPr txBox="1"/>
          <p:nvPr/>
        </p:nvSpPr>
        <p:spPr>
          <a:xfrm>
            <a:off x="435429" y="3995678"/>
            <a:ext cx="3889829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Hoje</a:t>
            </a:r>
            <a:r>
              <a:rPr sz="2000" dirty="0"/>
              <a:t>:</a:t>
            </a:r>
            <a:r>
              <a:rPr sz="2000" i="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sz="2000" dirty="0"/>
              <a:t>H= 7</a:t>
            </a:r>
            <a:r>
              <a:rPr lang="pt-BR" sz="2000" dirty="0"/>
              <a:t>0</a:t>
            </a:r>
            <a:r>
              <a:rPr sz="2000" dirty="0"/>
              <a:t> km/seg </a:t>
            </a:r>
            <a:r>
              <a:rPr sz="2000" dirty="0" err="1"/>
              <a:t>Mpc</a:t>
            </a:r>
            <a:r>
              <a:rPr sz="2000" dirty="0"/>
              <a:t>, </a:t>
            </a:r>
            <a:r>
              <a:rPr sz="2000" dirty="0" err="1"/>
              <a:t>ou</a:t>
            </a:r>
            <a:r>
              <a:rPr sz="2000" dirty="0"/>
              <a:t> </a:t>
            </a:r>
            <a:r>
              <a:rPr sz="2000" dirty="0" err="1"/>
              <a:t>seja</a:t>
            </a:r>
            <a:r>
              <a:rPr sz="2000" dirty="0"/>
              <a:t>, </a:t>
            </a:r>
            <a:r>
              <a:rPr sz="2000" dirty="0" err="1"/>
              <a:t>uma</a:t>
            </a:r>
            <a:r>
              <a:rPr sz="2000" dirty="0"/>
              <a:t> </a:t>
            </a:r>
            <a:r>
              <a:rPr sz="2000" dirty="0" err="1"/>
              <a:t>galáxia</a:t>
            </a:r>
            <a:r>
              <a:rPr sz="2000" dirty="0"/>
              <a:t> </a:t>
            </a:r>
            <a:r>
              <a:rPr lang="pt-BR" sz="2000" dirty="0"/>
              <a:t>a</a:t>
            </a:r>
            <a:r>
              <a:rPr sz="2000" dirty="0"/>
              <a:t> </a:t>
            </a:r>
            <a:r>
              <a:rPr sz="2000" dirty="0" err="1"/>
              <a:t>uma</a:t>
            </a:r>
            <a:r>
              <a:rPr sz="2000" dirty="0"/>
              <a:t> </a:t>
            </a:r>
            <a:r>
              <a:rPr sz="2000" dirty="0" err="1"/>
              <a:t>distância</a:t>
            </a:r>
            <a:r>
              <a:rPr sz="2000" dirty="0"/>
              <a:t> de 10 </a:t>
            </a:r>
            <a:r>
              <a:rPr sz="2000" dirty="0" err="1"/>
              <a:t>Mpc</a:t>
            </a:r>
            <a:r>
              <a:rPr sz="2000" dirty="0"/>
              <a:t> </a:t>
            </a:r>
            <a:r>
              <a:rPr sz="2000" dirty="0" err="1"/>
              <a:t>está</a:t>
            </a:r>
            <a:r>
              <a:rPr sz="2000" dirty="0"/>
              <a:t> se </a:t>
            </a:r>
            <a:r>
              <a:rPr sz="2000" dirty="0" err="1"/>
              <a:t>distanciando</a:t>
            </a:r>
            <a:r>
              <a:rPr sz="2000" dirty="0"/>
              <a:t> </a:t>
            </a:r>
            <a:r>
              <a:rPr lang="pt-BR" sz="2000" dirty="0"/>
              <a:t>d</a:t>
            </a:r>
            <a:r>
              <a:rPr sz="2000" dirty="0"/>
              <a:t>e </a:t>
            </a:r>
            <a:r>
              <a:rPr sz="2000" dirty="0" err="1"/>
              <a:t>nós</a:t>
            </a:r>
            <a:r>
              <a:rPr sz="2000" dirty="0"/>
              <a:t> a </a:t>
            </a:r>
            <a:r>
              <a:rPr sz="2000" dirty="0" err="1"/>
              <a:t>cerca</a:t>
            </a:r>
            <a:r>
              <a:rPr sz="2000" dirty="0"/>
              <a:t> de 7</a:t>
            </a:r>
            <a:r>
              <a:rPr lang="pt-BR" sz="2000" dirty="0"/>
              <a:t>0</a:t>
            </a:r>
            <a:r>
              <a:rPr sz="2000" dirty="0"/>
              <a:t>0 km/s</a:t>
            </a:r>
            <a:r>
              <a:rPr lang="pt-BR" sz="2000" dirty="0"/>
              <a:t>; </a:t>
            </a:r>
            <a:r>
              <a:rPr sz="2000" dirty="0"/>
              <a:t>1pc =3.2 </a:t>
            </a:r>
            <a:r>
              <a:rPr sz="2000" dirty="0" err="1"/>
              <a:t>anos</a:t>
            </a:r>
            <a:r>
              <a:rPr sz="2000" dirty="0"/>
              <a:t> luz</a:t>
            </a:r>
          </a:p>
          <a:p>
            <a:pPr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Em</a:t>
            </a:r>
            <a:r>
              <a:rPr sz="2000" dirty="0"/>
              <a:t> </a:t>
            </a:r>
            <a:r>
              <a:rPr sz="2000" dirty="0" err="1"/>
              <a:t>uma</a:t>
            </a:r>
            <a:r>
              <a:rPr sz="2000" dirty="0"/>
              <a:t> </a:t>
            </a:r>
            <a:r>
              <a:rPr sz="2000" dirty="0" err="1"/>
              <a:t>equação</a:t>
            </a:r>
            <a:r>
              <a:rPr sz="2000" dirty="0"/>
              <a:t>, </a:t>
            </a:r>
            <a:r>
              <a:rPr sz="2000" dirty="0" err="1"/>
              <a:t>escrevemos</a:t>
            </a:r>
            <a:r>
              <a:rPr sz="2000" dirty="0"/>
              <a:t> </a:t>
            </a:r>
          </a:p>
          <a:p>
            <a:pPr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V  = H d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2A728E-3532-4191-85AA-361A78993ACA}"/>
              </a:ext>
            </a:extLst>
          </p:cNvPr>
          <p:cNvSpPr txBox="1"/>
          <p:nvPr/>
        </p:nvSpPr>
        <p:spPr>
          <a:xfrm>
            <a:off x="4789714" y="206824"/>
            <a:ext cx="38898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Expansion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Universe: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Hubble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law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A4D167-2BF0-4139-9879-98A39BFCC198}"/>
              </a:ext>
            </a:extLst>
          </p:cNvPr>
          <p:cNvSpPr txBox="1"/>
          <p:nvPr/>
        </p:nvSpPr>
        <p:spPr>
          <a:xfrm>
            <a:off x="5065486" y="2038251"/>
            <a:ext cx="388982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Hubble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parameter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implies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expansion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in na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enormous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expanding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Universe!</a:t>
            </a:r>
            <a:endParaRPr kumimoji="0" lang="pt-BR" sz="2000" b="0" i="1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F650D2-E7CC-4206-95E4-50AE1F81A92A}"/>
              </a:ext>
            </a:extLst>
          </p:cNvPr>
          <p:cNvSpPr txBox="1"/>
          <p:nvPr/>
        </p:nvSpPr>
        <p:spPr>
          <a:xfrm>
            <a:off x="4789714" y="4452214"/>
            <a:ext cx="416560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Today: H=70 km/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sec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Mpc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, i.e., a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galaxy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at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a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distance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10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Mpc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,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flies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aways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at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the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speed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of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700 km/sec. 1pc=3.2 light Years.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equation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V=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Hd</a:t>
            </a:r>
            <a:endParaRPr kumimoji="0" lang="pt-BR" sz="2000" b="0" i="1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0" name="Picture 309" descr="Illuminated technology network on a dark background">
            <a:extLst>
              <a:ext uri="{FF2B5EF4-FFF2-40B4-BE49-F238E27FC236}">
                <a16:creationId xmlns:a16="http://schemas.microsoft.com/office/drawing/2014/main" id="{667FD347-1C25-47CF-9152-8424F97F4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8526" r="16474"/>
          <a:stretch/>
        </p:blipFill>
        <p:spPr>
          <a:xfrm>
            <a:off x="67499" y="-2"/>
            <a:ext cx="9143980" cy="6857990"/>
          </a:xfrm>
          <a:prstGeom prst="rect">
            <a:avLst/>
          </a:prstGeom>
        </p:spPr>
      </p:pic>
      <p:sp>
        <p:nvSpPr>
          <p:cNvPr id="308" name="As Maravilhas do Cosmos e sua Estrutura"/>
          <p:cNvSpPr txBox="1">
            <a:spLocks noGrp="1"/>
          </p:cNvSpPr>
          <p:nvPr>
            <p:ph type="title" idx="4294967295"/>
          </p:nvPr>
        </p:nvSpPr>
        <p:spPr>
          <a:xfrm>
            <a:off x="309335" y="524941"/>
            <a:ext cx="3866446" cy="40720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8800">
                <a:solidFill>
                  <a:srgbClr val="006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5400" kern="1200" dirty="0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O Cosmos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3EEA04-4A24-40D7-ADE8-15AC7DAF4A5E}"/>
              </a:ext>
            </a:extLst>
          </p:cNvPr>
          <p:cNvSpPr txBox="1"/>
          <p:nvPr/>
        </p:nvSpPr>
        <p:spPr>
          <a:xfrm>
            <a:off x="4719674" y="524941"/>
            <a:ext cx="3878146" cy="4072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Cosmos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 criação do universo"/>
          <p:cNvSpPr txBox="1"/>
          <p:nvPr/>
        </p:nvSpPr>
        <p:spPr>
          <a:xfrm>
            <a:off x="4975600" y="1396289"/>
            <a:ext cx="3754752" cy="132556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>
              <a:defRPr sz="48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A </a:t>
            </a:r>
            <a:r>
              <a:rPr lang="en-US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criação</a:t>
            </a:r>
            <a:r>
              <a:rPr lang="en-US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do </a:t>
            </a:r>
            <a:r>
              <a:rPr lang="en-US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universo</a:t>
            </a:r>
            <a:endParaRPr lang="en-US" kern="1200" dirty="0">
              <a:solidFill>
                <a:schemeClr val="tx1"/>
              </a:solidFill>
              <a:latin typeface="Harlow Solid Italic" panose="04030604020F02020D02" pitchFamily="82" charset="0"/>
              <a:ea typeface="+mj-ea"/>
              <a:cs typeface="+mj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7" name="pagina29.png" descr="pagina29.png"/>
          <p:cNvPicPr>
            <a:picLocks noChangeAspect="1"/>
          </p:cNvPicPr>
          <p:nvPr/>
        </p:nvPicPr>
        <p:blipFill rotWithShape="1">
          <a:blip r:embed="rId2"/>
          <a:srcRect r="13882"/>
          <a:stretch/>
        </p:blipFill>
        <p:spPr>
          <a:xfrm>
            <a:off x="20" y="10"/>
            <a:ext cx="4518095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4E3D343-DB61-4012-A2A5-22C48EA8D4AC}"/>
              </a:ext>
            </a:extLst>
          </p:cNvPr>
          <p:cNvSpPr txBox="1"/>
          <p:nvPr/>
        </p:nvSpPr>
        <p:spPr>
          <a:xfrm>
            <a:off x="4975600" y="3429000"/>
            <a:ext cx="3965200" cy="1752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Creation of the Universe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O Universo e suas partes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4151086" cy="595086"/>
          </a:xfrm>
          <a:prstGeom prst="rect">
            <a:avLst/>
          </a:prstGeom>
        </p:spPr>
        <p:txBody>
          <a:bodyPr>
            <a:noAutofit/>
          </a:bodyPr>
          <a:lstStyle>
            <a:lvl1pPr defTabSz="905255">
              <a:defRPr sz="2772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000" dirty="0">
                <a:latin typeface="Harlow Solid Italic" panose="04030604020F02020D02" pitchFamily="82" charset="0"/>
              </a:rPr>
              <a:t>O </a:t>
            </a:r>
            <a:r>
              <a:rPr sz="2000" dirty="0" err="1">
                <a:latin typeface="Harlow Solid Italic" panose="04030604020F02020D02" pitchFamily="82" charset="0"/>
              </a:rPr>
              <a:t>Universo</a:t>
            </a:r>
            <a:r>
              <a:rPr sz="2000" dirty="0">
                <a:latin typeface="Harlow Solid Italic" panose="04030604020F02020D02" pitchFamily="82" charset="0"/>
              </a:rPr>
              <a:t> e </a:t>
            </a:r>
            <a:r>
              <a:rPr sz="2000" dirty="0" err="1">
                <a:latin typeface="Harlow Solid Italic" panose="04030604020F02020D02" pitchFamily="82" charset="0"/>
              </a:rPr>
              <a:t>suas</a:t>
            </a:r>
            <a:r>
              <a:rPr lang="pt-BR" sz="2000" dirty="0">
                <a:latin typeface="Harlow Solid Italic" panose="04030604020F02020D02" pitchFamily="82" charset="0"/>
              </a:rPr>
              <a:t> escalas de distância</a:t>
            </a:r>
            <a:endParaRPr sz="2000" dirty="0">
              <a:latin typeface="Harlow Solid Italic" panose="04030604020F02020D02" pitchFamily="82" charset="0"/>
            </a:endParaRPr>
          </a:p>
        </p:txBody>
      </p:sp>
      <p:pic>
        <p:nvPicPr>
          <p:cNvPr id="311" name="ampliaç¦o.png" descr="ampliaç¦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083" y="449262"/>
            <a:ext cx="9470166" cy="6637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0B58E40-BEDF-480E-B092-31E2A263B411}"/>
              </a:ext>
            </a:extLst>
          </p:cNvPr>
          <p:cNvSpPr txBox="1"/>
          <p:nvPr/>
        </p:nvSpPr>
        <p:spPr>
          <a:xfrm>
            <a:off x="4470400" y="128304"/>
            <a:ext cx="46736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Universe </a:t>
            </a:r>
            <a:r>
              <a:rPr kumimoji="0" lang="pt-BR" sz="2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its </a:t>
            </a:r>
            <a:r>
              <a:rPr kumimoji="0" lang="pt-BR" sz="2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distance</a:t>
            </a: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ladder</a:t>
            </a: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O Universo e seu tamanho"/>
          <p:cNvSpPr txBox="1">
            <a:spLocks noGrp="1"/>
          </p:cNvSpPr>
          <p:nvPr>
            <p:ph type="title" idx="4294967295"/>
          </p:nvPr>
        </p:nvSpPr>
        <p:spPr>
          <a:xfrm>
            <a:off x="609600" y="-1"/>
            <a:ext cx="2685143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>
                <a:latin typeface="Harlow Solid Italic" panose="04030604020F02020D02" pitchFamily="82" charset="0"/>
              </a:rPr>
              <a:t>O </a:t>
            </a:r>
            <a:r>
              <a:rPr sz="3600" dirty="0" err="1">
                <a:latin typeface="Harlow Solid Italic" panose="04030604020F02020D02" pitchFamily="82" charset="0"/>
              </a:rPr>
              <a:t>Universo</a:t>
            </a:r>
            <a:r>
              <a:rPr sz="3600" dirty="0">
                <a:latin typeface="Harlow Solid Italic" panose="04030604020F02020D02" pitchFamily="82" charset="0"/>
              </a:rPr>
              <a:t> e </a:t>
            </a:r>
            <a:r>
              <a:rPr sz="3600" dirty="0" err="1">
                <a:latin typeface="Harlow Solid Italic" panose="04030604020F02020D02" pitchFamily="82" charset="0"/>
              </a:rPr>
              <a:t>seu</a:t>
            </a:r>
            <a:r>
              <a:rPr sz="3600" dirty="0">
                <a:latin typeface="Harlow Solid Italic" panose="04030604020F02020D02" pitchFamily="82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</a:rPr>
              <a:t>tamanho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314" name="Raio da Terra: 6.400 km…"/>
          <p:cNvSpPr txBox="1">
            <a:spLocks noGrp="1"/>
          </p:cNvSpPr>
          <p:nvPr>
            <p:ph type="body" idx="4294967295"/>
          </p:nvPr>
        </p:nvSpPr>
        <p:spPr>
          <a:xfrm>
            <a:off x="0" y="1295400"/>
            <a:ext cx="4310744" cy="5181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/>
              <a:t>Raio</a:t>
            </a:r>
            <a:r>
              <a:rPr sz="2000" dirty="0"/>
              <a:t> da Terra: 6.400 km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Terra Lua: 300.000 km (1 seg-luz)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Terra Sol 150 </a:t>
            </a:r>
            <a:r>
              <a:rPr sz="2000" dirty="0" err="1"/>
              <a:t>Mkm</a:t>
            </a:r>
            <a:r>
              <a:rPr sz="2000" dirty="0"/>
              <a:t> (8 min-luz)</a:t>
            </a:r>
            <a:endParaRPr lang="pt-BR" sz="2000" dirty="0"/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Sol </a:t>
            </a:r>
            <a:r>
              <a:rPr sz="2000" dirty="0" err="1"/>
              <a:t>Plutão</a:t>
            </a:r>
            <a:r>
              <a:rPr sz="2000" dirty="0"/>
              <a:t> 6 </a:t>
            </a:r>
            <a:r>
              <a:rPr sz="2000" dirty="0" err="1"/>
              <a:t>bilhões</a:t>
            </a:r>
            <a:r>
              <a:rPr sz="2000" dirty="0"/>
              <a:t> km (6 h-luz)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Alfa Centauri 4 </a:t>
            </a:r>
            <a:r>
              <a:rPr sz="2000" dirty="0" err="1"/>
              <a:t>Anos</a:t>
            </a:r>
            <a:r>
              <a:rPr sz="2000" dirty="0"/>
              <a:t> luz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Via </a:t>
            </a:r>
            <a:r>
              <a:rPr sz="2000" dirty="0" err="1"/>
              <a:t>Láctea</a:t>
            </a:r>
            <a:r>
              <a:rPr sz="2000" dirty="0"/>
              <a:t> 30 kpc ~ 100.000 </a:t>
            </a:r>
            <a:r>
              <a:rPr sz="2000" dirty="0" err="1"/>
              <a:t>anos</a:t>
            </a:r>
            <a:r>
              <a:rPr sz="2000" dirty="0"/>
              <a:t> luz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/>
              <a:t>Andrômeda</a:t>
            </a:r>
            <a:r>
              <a:rPr sz="2000" dirty="0"/>
              <a:t> (1 </a:t>
            </a:r>
            <a:r>
              <a:rPr sz="2000" dirty="0" err="1"/>
              <a:t>trilhão</a:t>
            </a:r>
            <a:r>
              <a:rPr sz="2000" dirty="0"/>
              <a:t> </a:t>
            </a:r>
            <a:r>
              <a:rPr sz="2000" dirty="0" err="1"/>
              <a:t>estrelas</a:t>
            </a:r>
            <a:r>
              <a:rPr sz="2000" dirty="0"/>
              <a:t>)</a:t>
            </a:r>
            <a:endParaRPr lang="pt-BR" sz="2000" dirty="0"/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sz="2000" dirty="0"/>
              <a:t>2.5 M A luz 750 kpc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 </a:t>
            </a:r>
            <a:r>
              <a:rPr sz="2000" dirty="0" err="1"/>
              <a:t>Aglomerado</a:t>
            </a:r>
            <a:r>
              <a:rPr sz="2000" dirty="0"/>
              <a:t> </a:t>
            </a:r>
            <a:r>
              <a:rPr sz="2000" dirty="0" err="1"/>
              <a:t>Virgem</a:t>
            </a:r>
            <a:r>
              <a:rPr sz="2000" dirty="0"/>
              <a:t> </a:t>
            </a:r>
            <a:endParaRPr lang="pt-BR" sz="2000" dirty="0"/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sz="2000" dirty="0"/>
              <a:t>7.5 M </a:t>
            </a:r>
            <a:r>
              <a:rPr sz="2000" dirty="0" err="1"/>
              <a:t>a.l.</a:t>
            </a:r>
            <a:r>
              <a:rPr sz="2000" dirty="0"/>
              <a:t>, 2.4 </a:t>
            </a:r>
            <a:r>
              <a:rPr sz="2000" dirty="0" err="1"/>
              <a:t>Mpc</a:t>
            </a:r>
            <a:endParaRPr sz="2000" dirty="0"/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/>
              <a:t>SuperAglomerado</a:t>
            </a:r>
            <a:r>
              <a:rPr sz="2000" dirty="0"/>
              <a:t> </a:t>
            </a:r>
            <a:r>
              <a:rPr sz="2000" dirty="0" err="1"/>
              <a:t>Virgem</a:t>
            </a:r>
            <a:r>
              <a:rPr sz="2000" dirty="0"/>
              <a:t> </a:t>
            </a:r>
            <a:endParaRPr lang="pt-BR" sz="2000" dirty="0"/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sz="2000" dirty="0"/>
              <a:t>200 M </a:t>
            </a:r>
            <a:r>
              <a:rPr sz="2000" dirty="0" err="1"/>
              <a:t>a.l.</a:t>
            </a:r>
            <a:r>
              <a:rPr sz="2000" dirty="0"/>
              <a:t>, 60 </a:t>
            </a:r>
            <a:r>
              <a:rPr sz="2000" dirty="0" err="1"/>
              <a:t>Mpc</a:t>
            </a:r>
            <a:endParaRPr sz="2000" dirty="0"/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/>
              <a:t>Universo</a:t>
            </a:r>
            <a:r>
              <a:rPr lang="pt-BR" sz="2000" dirty="0"/>
              <a:t> 15 </a:t>
            </a:r>
            <a:r>
              <a:rPr lang="pt-BR" sz="2000" dirty="0" err="1"/>
              <a:t>billion</a:t>
            </a:r>
            <a:r>
              <a:rPr lang="pt-BR" sz="2000" dirty="0"/>
              <a:t> </a:t>
            </a:r>
            <a:r>
              <a:rPr lang="pt-BR" sz="2000" dirty="0" err="1"/>
              <a:t>l.y</a:t>
            </a:r>
            <a:r>
              <a:rPr lang="pt-BR" sz="2000" dirty="0"/>
              <a:t>. = 5 </a:t>
            </a:r>
            <a:r>
              <a:rPr lang="pt-BR" sz="2000" dirty="0" err="1"/>
              <a:t>Gpc</a:t>
            </a:r>
            <a:endParaRPr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A8FFDE8-FA55-42B7-B0D1-D95CBAAC338C}"/>
              </a:ext>
            </a:extLst>
          </p:cNvPr>
          <p:cNvSpPr txBox="1"/>
          <p:nvPr/>
        </p:nvSpPr>
        <p:spPr>
          <a:xfrm>
            <a:off x="5675085" y="133159"/>
            <a:ext cx="285931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Universe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its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size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ED2646B-F711-4782-9FA8-C2F97BFD92D0}"/>
              </a:ext>
            </a:extLst>
          </p:cNvPr>
          <p:cNvSpPr txBox="1"/>
          <p:nvPr/>
        </p:nvSpPr>
        <p:spPr>
          <a:xfrm flipH="1">
            <a:off x="4572000" y="1295400"/>
            <a:ext cx="4426856" cy="4642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Earth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Radius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: 6.400 km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Earth-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Moon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: 300.000 km (1 light-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sec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Earth Sun150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Mkm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(8 light-min)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Sun-Pluto 6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billion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km (6 light-hour)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Alfa Centauri 4 light-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years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Milk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Way 30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kpc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~ 100.000 light-y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Andromeda (1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trillion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stars)</a:t>
            </a:r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2.5 M light-y=750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kpc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Virgo Cluster 7.5 M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l.y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= 2.4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Mpc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Virgo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Super-cluster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200 M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l.y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., 60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Mpc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Universe </a:t>
            </a:r>
            <a:r>
              <a:rPr lang="pt-BR" sz="2000" dirty="0"/>
              <a:t>15 </a:t>
            </a:r>
            <a:r>
              <a:rPr lang="pt-BR" sz="2000" dirty="0" err="1"/>
              <a:t>billion</a:t>
            </a:r>
            <a:r>
              <a:rPr lang="pt-BR" sz="2000" dirty="0"/>
              <a:t> </a:t>
            </a:r>
            <a:r>
              <a:rPr lang="pt-BR" sz="2000" dirty="0" err="1"/>
              <a:t>l.y</a:t>
            </a:r>
            <a:r>
              <a:rPr lang="pt-BR" sz="2000" dirty="0"/>
              <a:t>. = 5 </a:t>
            </a:r>
            <a:r>
              <a:rPr lang="pt-BR" sz="2000" dirty="0" err="1"/>
              <a:t>Gpc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O Início do Universo: a História Cósmica e os menores Elementos"/>
          <p:cNvSpPr txBox="1">
            <a:spLocks noGrp="1"/>
          </p:cNvSpPr>
          <p:nvPr>
            <p:ph type="title" idx="4294967295"/>
          </p:nvPr>
        </p:nvSpPr>
        <p:spPr>
          <a:xfrm>
            <a:off x="-1" y="685800"/>
            <a:ext cx="3918858" cy="5486400"/>
          </a:xfrm>
          <a:prstGeom prst="rect">
            <a:avLst/>
          </a:prstGeom>
        </p:spPr>
        <p:txBody>
          <a:bodyPr>
            <a:normAutofit/>
          </a:bodyPr>
          <a:lstStyle>
            <a:lvl1pPr defTabSz="832104">
              <a:defRPr sz="8008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3600">
                <a:latin typeface="Harlow Solid Italic" panose="04030604020F02020D02" pitchFamily="82" charset="0"/>
              </a:rPr>
              <a:t>O Início do Universo: a História Cósmica e os menores Elementos</a:t>
            </a:r>
            <a:endParaRPr lang="pt-BR" sz="3600" dirty="0">
              <a:latin typeface="Harlow Solid Italic" panose="04030604020F02020D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41DB20C-0F28-4609-AAEF-503390F3011D}"/>
              </a:ext>
            </a:extLst>
          </p:cNvPr>
          <p:cNvSpPr txBox="1"/>
          <p:nvPr/>
        </p:nvSpPr>
        <p:spPr>
          <a:xfrm>
            <a:off x="4572000" y="2456579"/>
            <a:ext cx="433977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Beginning of the Universe: Cosmic History and the Smallest Elements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obras do Big Bang"/>
          <p:cNvSpPr txBox="1">
            <a:spLocks noGrp="1"/>
          </p:cNvSpPr>
          <p:nvPr>
            <p:ph type="title" idx="4294967295"/>
          </p:nvPr>
        </p:nvSpPr>
        <p:spPr>
          <a:xfrm>
            <a:off x="435429" y="0"/>
            <a:ext cx="3643086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Sobras</a:t>
            </a:r>
            <a:r>
              <a:rPr sz="3200" dirty="0">
                <a:latin typeface="Harlow Solid Italic" panose="04030604020F02020D02" pitchFamily="82" charset="0"/>
              </a:rPr>
              <a:t> do Big Bang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68718DF-DE1C-47C7-B6CB-C5FDC04BE287}"/>
              </a:ext>
            </a:extLst>
          </p:cNvPr>
          <p:cNvSpPr txBox="1"/>
          <p:nvPr/>
        </p:nvSpPr>
        <p:spPr>
          <a:xfrm>
            <a:off x="4513944" y="273983"/>
            <a:ext cx="43978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Remains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Big-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Bang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A3DEBC-5296-4AB4-962C-87CD0E752D93}"/>
              </a:ext>
            </a:extLst>
          </p:cNvPr>
          <p:cNvSpPr txBox="1"/>
          <p:nvPr/>
        </p:nvSpPr>
        <p:spPr>
          <a:xfrm>
            <a:off x="4078515" y="1262863"/>
            <a:ext cx="5065485" cy="5219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Cosmic</a:t>
            </a:r>
            <a:r>
              <a:rPr lang="pt-BR" sz="2800" dirty="0"/>
              <a:t> </a:t>
            </a:r>
            <a:r>
              <a:rPr lang="pt-BR" sz="2800" dirty="0" err="1"/>
              <a:t>Microwave</a:t>
            </a:r>
            <a:r>
              <a:rPr lang="pt-BR" sz="2800" dirty="0"/>
              <a:t> Background, 2.7K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Foreseen</a:t>
            </a:r>
            <a:r>
              <a:rPr lang="pt-BR" sz="2800" dirty="0"/>
              <a:t> in </a:t>
            </a:r>
            <a:r>
              <a:rPr lang="pt-BR" sz="2800" dirty="0" err="1"/>
              <a:t>the</a:t>
            </a:r>
            <a:r>
              <a:rPr lang="pt-BR" sz="2800" dirty="0"/>
              <a:t> 40´s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Found</a:t>
            </a:r>
            <a:r>
              <a:rPr lang="pt-BR" sz="2800" dirty="0"/>
              <a:t>: Penzias e Wilson 60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COBE </a:t>
            </a:r>
            <a:r>
              <a:rPr lang="pt-BR" sz="2800" dirty="0" err="1"/>
              <a:t>satelite</a:t>
            </a:r>
            <a:endParaRPr lang="pt-BR" sz="28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 WMAP </a:t>
            </a:r>
            <a:r>
              <a:rPr lang="pt-BR" sz="2800" dirty="0" err="1"/>
              <a:t>satelite</a:t>
            </a:r>
            <a:endParaRPr lang="pt-BR" sz="28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baloons</a:t>
            </a:r>
            <a:r>
              <a:rPr lang="pt-BR" sz="2800" dirty="0"/>
              <a:t> over </a:t>
            </a:r>
            <a:r>
              <a:rPr lang="pt-BR" sz="2800" dirty="0" err="1"/>
              <a:t>the</a:t>
            </a:r>
            <a:r>
              <a:rPr lang="pt-BR" sz="2800" dirty="0"/>
              <a:t> South pole 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recently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Planck </a:t>
            </a:r>
            <a:r>
              <a:rPr lang="pt-BR" sz="2800" dirty="0" err="1"/>
              <a:t>satelite</a:t>
            </a:r>
            <a:endParaRPr lang="pt-BR" sz="2800" dirty="0"/>
          </a:p>
        </p:txBody>
      </p:sp>
      <p:graphicFrame>
        <p:nvGraphicFramePr>
          <p:cNvPr id="449" name="Radiação Cósmica de Fundo, 2.7K…">
            <a:extLst>
              <a:ext uri="{FF2B5EF4-FFF2-40B4-BE49-F238E27FC236}">
                <a16:creationId xmlns:a16="http://schemas.microsoft.com/office/drawing/2014/main" id="{A3500F44-A9DC-4AF2-9F36-E8D01963E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434119"/>
              </p:ext>
            </p:extLst>
          </p:nvPr>
        </p:nvGraphicFramePr>
        <p:xfrm>
          <a:off x="0" y="1001487"/>
          <a:ext cx="3860800" cy="5856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Novas Observações e o Futuro Cosmológico"/>
          <p:cNvSpPr txBox="1">
            <a:spLocks noGrp="1"/>
          </p:cNvSpPr>
          <p:nvPr>
            <p:ph type="title" idx="4294967295"/>
          </p:nvPr>
        </p:nvSpPr>
        <p:spPr>
          <a:xfrm>
            <a:off x="4539996" y="713232"/>
            <a:ext cx="4604003" cy="119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8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Novas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Observações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e o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Futuro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Cosmológico</a:t>
            </a:r>
            <a:endParaRPr lang="en-US" sz="4400" kern="1200" dirty="0">
              <a:solidFill>
                <a:schemeClr val="tx1"/>
              </a:solidFill>
              <a:latin typeface="Harlow Solid Italic" panose="04030604020F02020D02" pitchFamily="82" charset="0"/>
              <a:ea typeface="+mj-ea"/>
              <a:cs typeface="+mj-cs"/>
            </a:endParaRPr>
          </a:p>
        </p:txBody>
      </p:sp>
      <p:pic>
        <p:nvPicPr>
          <p:cNvPr id="519" name="Picture 518" descr="Prédio de escritórios alto olhado de baixo para cima">
            <a:extLst>
              <a:ext uri="{FF2B5EF4-FFF2-40B4-BE49-F238E27FC236}">
                <a16:creationId xmlns:a16="http://schemas.microsoft.com/office/drawing/2014/main" id="{FD5529AE-E4BB-4436-A85F-6ADE9A7C9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1" r="28156" b="-1"/>
          <a:stretch/>
        </p:blipFill>
        <p:spPr>
          <a:xfrm>
            <a:off x="20" y="10"/>
            <a:ext cx="4121311" cy="6857990"/>
          </a:xfrm>
          <a:prstGeom prst="rect">
            <a:avLst/>
          </a:prstGeom>
        </p:spPr>
      </p:pic>
      <p:sp>
        <p:nvSpPr>
          <p:cNvPr id="77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9996" y="822960"/>
            <a:ext cx="6858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ovas Observações e o Futuro Cosmológico">
            <a:extLst>
              <a:ext uri="{FF2B5EF4-FFF2-40B4-BE49-F238E27FC236}">
                <a16:creationId xmlns:a16="http://schemas.microsoft.com/office/drawing/2014/main" id="{7EE1AFE8-A358-46C3-B7DC-B44ABB994909}"/>
              </a:ext>
            </a:extLst>
          </p:cNvPr>
          <p:cNvSpPr txBox="1">
            <a:spLocks/>
          </p:cNvSpPr>
          <p:nvPr/>
        </p:nvSpPr>
        <p:spPr>
          <a:xfrm>
            <a:off x="4141905" y="3105332"/>
            <a:ext cx="4772840" cy="18415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1" u="none" strike="noStrike" cap="none" spc="0" baseline="0">
                <a:ln>
                  <a:noFill/>
                </a:ln>
                <a:solidFill>
                  <a:srgbClr val="0066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indent="-2286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n-ea"/>
                <a:cs typeface="+mn-cs"/>
              </a:rPr>
              <a:t>New Observations and the Cosmological Future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adiação Cósmica de Fundo"/>
          <p:cNvSpPr txBox="1">
            <a:spLocks noGrp="1"/>
          </p:cNvSpPr>
          <p:nvPr>
            <p:ph type="title" idx="4294967295"/>
          </p:nvPr>
        </p:nvSpPr>
        <p:spPr>
          <a:xfrm>
            <a:off x="5308600" y="64407"/>
            <a:ext cx="2587171" cy="838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400" dirty="0" err="1">
                <a:latin typeface="Harlow Solid Italic" panose="04030604020F02020D02" pitchFamily="82" charset="0"/>
              </a:rPr>
              <a:t>Cosmic</a:t>
            </a:r>
            <a:r>
              <a:rPr lang="pt-BR" sz="2400" dirty="0">
                <a:latin typeface="Harlow Solid Italic" panose="04030604020F02020D02" pitchFamily="82" charset="0"/>
              </a:rPr>
              <a:t> Background </a:t>
            </a:r>
            <a:r>
              <a:rPr lang="pt-BR" sz="2400" dirty="0" err="1">
                <a:latin typeface="Harlow Solid Italic" panose="04030604020F02020D02" pitchFamily="82" charset="0"/>
              </a:rPr>
              <a:t>Radiation</a:t>
            </a:r>
            <a:endParaRPr sz="2400" dirty="0">
              <a:latin typeface="Harlow Solid Italic" panose="04030604020F02020D02" pitchFamily="82" charset="0"/>
            </a:endParaRPr>
          </a:p>
        </p:txBody>
      </p:sp>
      <p:pic>
        <p:nvPicPr>
          <p:cNvPr id="520" name="37-Fotosfera-1.png" descr="37-Fotosfer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832001"/>
            <a:ext cx="5621564" cy="591169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adiação Cósmica de Fundo">
            <a:extLst>
              <a:ext uri="{FF2B5EF4-FFF2-40B4-BE49-F238E27FC236}">
                <a16:creationId xmlns:a16="http://schemas.microsoft.com/office/drawing/2014/main" id="{BC33E2C3-3AAD-47D4-AFC8-3E0353FD71B4}"/>
              </a:ext>
            </a:extLst>
          </p:cNvPr>
          <p:cNvSpPr txBox="1">
            <a:spLocks/>
          </p:cNvSpPr>
          <p:nvPr/>
        </p:nvSpPr>
        <p:spPr>
          <a:xfrm>
            <a:off x="611414" y="8164"/>
            <a:ext cx="2587171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 dirty="0">
                <a:latin typeface="Harlow Solid Italic" panose="04030604020F02020D02" pitchFamily="82" charset="0"/>
              </a:rPr>
              <a:t>Radiação Cósmica de Fundo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WMAP: nova sonda para medida da radiação de fundo"/>
          <p:cNvSpPr txBox="1">
            <a:spLocks noGrp="1"/>
          </p:cNvSpPr>
          <p:nvPr>
            <p:ph type="title" idx="4294967295"/>
          </p:nvPr>
        </p:nvSpPr>
        <p:spPr>
          <a:xfrm>
            <a:off x="4572000" y="239938"/>
            <a:ext cx="4205516" cy="76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400" dirty="0">
                <a:latin typeface="Harlow Solid Italic" panose="04030604020F02020D02" pitchFamily="82" charset="0"/>
              </a:rPr>
              <a:t>WMAP: </a:t>
            </a:r>
            <a:r>
              <a:rPr lang="pt-BR" sz="2400" dirty="0">
                <a:latin typeface="Harlow Solid Italic" panose="04030604020F02020D02" pitchFamily="82" charset="0"/>
              </a:rPr>
              <a:t>new </a:t>
            </a:r>
            <a:r>
              <a:rPr lang="pt-BR" sz="2400" dirty="0" err="1">
                <a:latin typeface="Harlow Solid Italic" panose="04030604020F02020D02" pitchFamily="82" charset="0"/>
              </a:rPr>
              <a:t>probe</a:t>
            </a:r>
            <a:r>
              <a:rPr lang="pt-BR" sz="2400" dirty="0">
                <a:latin typeface="Harlow Solid Italic" panose="04030604020F02020D02" pitchFamily="82" charset="0"/>
              </a:rPr>
              <a:t> </a:t>
            </a:r>
            <a:r>
              <a:rPr lang="pt-BR" sz="2400" dirty="0" err="1">
                <a:latin typeface="Harlow Solid Italic" panose="04030604020F02020D02" pitchFamily="82" charset="0"/>
              </a:rPr>
              <a:t>to</a:t>
            </a:r>
            <a:r>
              <a:rPr lang="pt-BR" sz="2400" dirty="0">
                <a:latin typeface="Harlow Solid Italic" panose="04030604020F02020D02" pitchFamily="82" charset="0"/>
              </a:rPr>
              <a:t> </a:t>
            </a:r>
            <a:r>
              <a:rPr lang="pt-BR" sz="2400" dirty="0" err="1">
                <a:latin typeface="Harlow Solid Italic" panose="04030604020F02020D02" pitchFamily="82" charset="0"/>
              </a:rPr>
              <a:t>measure</a:t>
            </a:r>
            <a:r>
              <a:rPr lang="pt-BR" sz="2400" dirty="0">
                <a:latin typeface="Harlow Solid Italic" panose="04030604020F02020D02" pitchFamily="82" charset="0"/>
              </a:rPr>
              <a:t> </a:t>
            </a:r>
            <a:r>
              <a:rPr lang="pt-BR" sz="2400" dirty="0" err="1">
                <a:latin typeface="Harlow Solid Italic" panose="04030604020F02020D02" pitchFamily="82" charset="0"/>
              </a:rPr>
              <a:t>the</a:t>
            </a:r>
            <a:r>
              <a:rPr lang="pt-BR" sz="2400" dirty="0">
                <a:latin typeface="Harlow Solid Italic" panose="04030604020F02020D02" pitchFamily="82" charset="0"/>
              </a:rPr>
              <a:t> background </a:t>
            </a:r>
            <a:r>
              <a:rPr lang="pt-BR" sz="2400" dirty="0" err="1">
                <a:latin typeface="Harlow Solid Italic" panose="04030604020F02020D02" pitchFamily="82" charset="0"/>
              </a:rPr>
              <a:t>radiation</a:t>
            </a:r>
            <a:endParaRPr sz="2400" dirty="0">
              <a:latin typeface="Harlow Solid Italic" panose="04030604020F02020D02" pitchFamily="82" charset="0"/>
            </a:endParaRPr>
          </a:p>
        </p:txBody>
      </p:sp>
      <p:pic>
        <p:nvPicPr>
          <p:cNvPr id="529" name="WMAP.png" descr="W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86" y="983569"/>
            <a:ext cx="8229601" cy="613568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WMAP: nova sonda para medida da radiação de fundo">
            <a:extLst>
              <a:ext uri="{FF2B5EF4-FFF2-40B4-BE49-F238E27FC236}">
                <a16:creationId xmlns:a16="http://schemas.microsoft.com/office/drawing/2014/main" id="{3D3A42D1-9466-4856-BA48-EC3A173808F2}"/>
              </a:ext>
            </a:extLst>
          </p:cNvPr>
          <p:cNvSpPr txBox="1">
            <a:spLocks/>
          </p:cNvSpPr>
          <p:nvPr/>
        </p:nvSpPr>
        <p:spPr>
          <a:xfrm>
            <a:off x="366484" y="239938"/>
            <a:ext cx="3817257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>
                <a:latin typeface="Harlow Solid Italic" panose="04030604020F02020D02" pitchFamily="82" charset="0"/>
              </a:rPr>
              <a:t>WMAP: nova sonda para medida da radiação de fundo</a:t>
            </a:r>
            <a:endParaRPr lang="pt-BR" sz="2400" dirty="0">
              <a:latin typeface="Harlow Solid Italic" panose="04030604020F02020D02" pitchFamily="82" charset="0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cmb.jpeg" descr="cm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512"/>
            <a:ext cx="9144000" cy="4573589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Radiação Cósmica de Fundo: WMAP"/>
          <p:cNvSpPr txBox="1">
            <a:spLocks noGrp="1"/>
          </p:cNvSpPr>
          <p:nvPr>
            <p:ph type="title" idx="4294967295"/>
          </p:nvPr>
        </p:nvSpPr>
        <p:spPr>
          <a:xfrm>
            <a:off x="5014686" y="381000"/>
            <a:ext cx="3976915" cy="6858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400" dirty="0" err="1">
                <a:latin typeface="Harlow Solid Italic" panose="04030604020F02020D02" pitchFamily="82" charset="0"/>
              </a:rPr>
              <a:t>Cosmic</a:t>
            </a:r>
            <a:r>
              <a:rPr lang="pt-BR" sz="2400" dirty="0">
                <a:latin typeface="Harlow Solid Italic" panose="04030604020F02020D02" pitchFamily="82" charset="0"/>
              </a:rPr>
              <a:t> Background </a:t>
            </a:r>
            <a:r>
              <a:rPr lang="pt-BR" sz="2400" dirty="0" err="1">
                <a:latin typeface="Harlow Solid Italic" panose="04030604020F02020D02" pitchFamily="82" charset="0"/>
              </a:rPr>
              <a:t>Radiation</a:t>
            </a:r>
            <a:r>
              <a:rPr sz="2400" dirty="0">
                <a:latin typeface="Harlow Solid Italic" panose="04030604020F02020D02" pitchFamily="82" charset="0"/>
              </a:rPr>
              <a:t>: WMAP</a:t>
            </a:r>
          </a:p>
        </p:txBody>
      </p:sp>
      <p:sp>
        <p:nvSpPr>
          <p:cNvPr id="4" name="Radiação Cósmica de Fundo: WMAP">
            <a:extLst>
              <a:ext uri="{FF2B5EF4-FFF2-40B4-BE49-F238E27FC236}">
                <a16:creationId xmlns:a16="http://schemas.microsoft.com/office/drawing/2014/main" id="{54625598-1FA1-46DF-93F7-02F0C611CD23}"/>
              </a:ext>
            </a:extLst>
          </p:cNvPr>
          <p:cNvSpPr txBox="1">
            <a:spLocks/>
          </p:cNvSpPr>
          <p:nvPr/>
        </p:nvSpPr>
        <p:spPr>
          <a:xfrm>
            <a:off x="152399" y="381000"/>
            <a:ext cx="397691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90000" lnSpcReduction="20000"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>
                <a:latin typeface="Harlow Solid Italic" panose="04030604020F02020D02" pitchFamily="82" charset="0"/>
              </a:rPr>
              <a:t>Radiação Cósmica de Fundo: WMAP</a:t>
            </a:r>
            <a:endParaRPr lang="pt-BR" sz="2400" dirty="0">
              <a:latin typeface="Harlow Solid Italic" panose="04030604020F02020D02" pitchFamily="82" charset="0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adiação Cósmica de Fundo: Planck"/>
          <p:cNvSpPr txBox="1">
            <a:spLocks noGrp="1"/>
          </p:cNvSpPr>
          <p:nvPr>
            <p:ph type="title" idx="4294967295"/>
          </p:nvPr>
        </p:nvSpPr>
        <p:spPr>
          <a:xfrm>
            <a:off x="-1" y="228600"/>
            <a:ext cx="4572001" cy="6858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Radiação</a:t>
            </a:r>
            <a:r>
              <a:rPr sz="3200" dirty="0">
                <a:latin typeface="Harlow Solid Italic" panose="04030604020F02020D02" pitchFamily="82" charset="0"/>
              </a:rPr>
              <a:t> </a:t>
            </a:r>
            <a:r>
              <a:rPr sz="3200" dirty="0" err="1">
                <a:latin typeface="Harlow Solid Italic" panose="04030604020F02020D02" pitchFamily="82" charset="0"/>
              </a:rPr>
              <a:t>Cósmica</a:t>
            </a:r>
            <a:r>
              <a:rPr sz="3200" dirty="0">
                <a:latin typeface="Harlow Solid Italic" panose="04030604020F02020D02" pitchFamily="82" charset="0"/>
              </a:rPr>
              <a:t> de Fundo: Planck</a:t>
            </a:r>
          </a:p>
        </p:txBody>
      </p:sp>
      <p:pic>
        <p:nvPicPr>
          <p:cNvPr id="538" name="Planck_CMB.jpeg" descr="Planck_CM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2" y="2151742"/>
            <a:ext cx="8610601" cy="4346576"/>
          </a:xfrm>
          <a:prstGeom prst="rect">
            <a:avLst/>
          </a:prstGeom>
          <a:ln w="12700">
            <a:miter lim="400000"/>
          </a:ln>
          <a:effectLst>
            <a:softEdge rad="0"/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1C3FD83-E492-41CD-A3CC-4DA78CC08F84}"/>
              </a:ext>
            </a:extLst>
          </p:cNvPr>
          <p:cNvSpPr txBox="1"/>
          <p:nvPr/>
        </p:nvSpPr>
        <p:spPr>
          <a:xfrm>
            <a:off x="4571999" y="89316"/>
            <a:ext cx="457200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Cosmic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Radiation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Background:      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                 Planck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onsequências de wmap/Planck"/>
          <p:cNvSpPr txBox="1">
            <a:spLocks noGrp="1"/>
          </p:cNvSpPr>
          <p:nvPr>
            <p:ph type="title" idx="4294967295"/>
          </p:nvPr>
        </p:nvSpPr>
        <p:spPr>
          <a:xfrm>
            <a:off x="-1" y="228599"/>
            <a:ext cx="3773715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Consequências</a:t>
            </a:r>
            <a:r>
              <a:rPr sz="3200" dirty="0">
                <a:latin typeface="Harlow Solid Italic" panose="04030604020F02020D02" pitchFamily="82" charset="0"/>
              </a:rPr>
              <a:t> de </a:t>
            </a:r>
            <a:r>
              <a:rPr lang="pt-BR" sz="3200" dirty="0">
                <a:latin typeface="Harlow Solid Italic" panose="04030604020F02020D02" pitchFamily="82" charset="0"/>
              </a:rPr>
              <a:t>W</a:t>
            </a:r>
            <a:r>
              <a:rPr sz="3200" dirty="0">
                <a:latin typeface="Harlow Solid Italic" panose="04030604020F02020D02" pitchFamily="82" charset="0"/>
              </a:rPr>
              <a:t>map/Planck</a:t>
            </a:r>
          </a:p>
        </p:txBody>
      </p:sp>
      <p:sp>
        <p:nvSpPr>
          <p:cNvPr id="541" name="Medidas de grande precisão em cosmologia…"/>
          <p:cNvSpPr txBox="1">
            <a:spLocks noGrp="1"/>
          </p:cNvSpPr>
          <p:nvPr>
            <p:ph type="body" idx="4294967295"/>
          </p:nvPr>
        </p:nvSpPr>
        <p:spPr>
          <a:xfrm>
            <a:off x="685800" y="1981200"/>
            <a:ext cx="3407229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Medidas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grande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precisão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cosmologia</a:t>
            </a:r>
            <a:endParaRPr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15468" indent="-315468" defTabSz="841247">
              <a:spcBef>
                <a:spcPts val="9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Confirmação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da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existência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matéria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escura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e de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energia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escura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: 95% do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universo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é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formado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por algo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totalmente</a:t>
            </a:r>
            <a:r>
              <a:rPr sz="2400" i="0" dirty="0">
                <a:latin typeface="Helvetica" panose="020B0604020202020204" pitchFamily="34" charset="0"/>
                <a:ea typeface="Verdana"/>
                <a:cs typeface="Helvetica" panose="020B0604020202020204" pitchFamily="34" charset="0"/>
                <a:sym typeface="Verdana"/>
              </a:rPr>
              <a:t> </a:t>
            </a:r>
            <a:r>
              <a:rPr sz="2800" dirty="0" err="1">
                <a:solidFill>
                  <a:srgbClr val="FF26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desconhecido</a:t>
            </a:r>
            <a:r>
              <a:rPr sz="2800" dirty="0">
                <a:solidFill>
                  <a:srgbClr val="FF26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!!!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929ED4-3170-4C8F-9101-36EC8CA2CA3F}"/>
              </a:ext>
            </a:extLst>
          </p:cNvPr>
          <p:cNvSpPr txBox="1"/>
          <p:nvPr/>
        </p:nvSpPr>
        <p:spPr>
          <a:xfrm flipH="1">
            <a:off x="5067663" y="256361"/>
            <a:ext cx="377371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Consequences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Wmap</a:t>
            </a:r>
            <a:r>
              <a:rPr lang="pt-BR" sz="3200" dirty="0">
                <a:solidFill>
                  <a:srgbClr val="FF0000"/>
                </a:solidFill>
                <a:latin typeface="Harlow Solid Italic" panose="04030604020F02020D02" pitchFamily="82" charset="0"/>
              </a:rPr>
              <a:t>/Planck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3F005C-0830-4B72-8739-43653D31B268}"/>
              </a:ext>
            </a:extLst>
          </p:cNvPr>
          <p:cNvSpPr txBox="1"/>
          <p:nvPr/>
        </p:nvSpPr>
        <p:spPr>
          <a:xfrm>
            <a:off x="5029200" y="2150908"/>
            <a:ext cx="3940629" cy="2967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Precision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measurements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Cosmology</a:t>
            </a:r>
            <a:endParaRPr lang="pt-BR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15468" indent="-315468" defTabSz="841247">
              <a:spcBef>
                <a:spcPts val="9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Confirmation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existence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Dark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Sector: 95%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Universe contente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largely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800" dirty="0" err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unknown</a:t>
            </a:r>
            <a:r>
              <a:rPr lang="pt-BR" sz="28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!!!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 Mito do Saber, da Tentação, o Inconsciente, o Herói ..."/>
          <p:cNvSpPr txBox="1">
            <a:spLocks noGrp="1"/>
          </p:cNvSpPr>
          <p:nvPr>
            <p:ph type="title" idx="4294967295"/>
          </p:nvPr>
        </p:nvSpPr>
        <p:spPr>
          <a:xfrm>
            <a:off x="696686" y="533400"/>
            <a:ext cx="7837714" cy="1759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4400" dirty="0">
                <a:latin typeface="Harlow Solid Italic" panose="04030604020F02020D02" pitchFamily="82" charset="0"/>
              </a:rPr>
              <a:t>O Mito do Saber</a:t>
            </a:r>
            <a:r>
              <a:rPr lang="pt-BR" sz="4400" dirty="0">
                <a:latin typeface="Harlow Solid Italic" panose="04030604020F02020D02" pitchFamily="82" charset="0"/>
              </a:rPr>
              <a:t> Consciente </a:t>
            </a:r>
            <a:r>
              <a:rPr sz="4400" dirty="0">
                <a:latin typeface="Harlow Solid Italic" panose="04030604020F02020D02" pitchFamily="82" charset="0"/>
              </a:rPr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A089C6-B0DA-48FC-ACED-100A586B547E}"/>
              </a:ext>
            </a:extLst>
          </p:cNvPr>
          <p:cNvSpPr txBox="1"/>
          <p:nvPr/>
        </p:nvSpPr>
        <p:spPr>
          <a:xfrm>
            <a:off x="319313" y="4218435"/>
            <a:ext cx="854891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Myth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onscious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K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nowledge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O Universo tem também outro componente misterioso, observado em grandes aglomerados de matéria."/>
          <p:cNvSpPr txBox="1"/>
          <p:nvPr/>
        </p:nvSpPr>
        <p:spPr>
          <a:xfrm>
            <a:off x="0" y="878114"/>
            <a:ext cx="4365172" cy="5837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C</a:t>
            </a:r>
            <a:r>
              <a:rPr sz="2000" dirty="0" err="1"/>
              <a:t>omponente</a:t>
            </a:r>
            <a:r>
              <a:rPr sz="2000" dirty="0"/>
              <a:t> misterioso</a:t>
            </a:r>
            <a:r>
              <a:rPr lang="pt-BR" sz="2000" dirty="0"/>
              <a:t> </a:t>
            </a:r>
            <a:r>
              <a:rPr sz="2000" dirty="0" err="1"/>
              <a:t>em</a:t>
            </a:r>
            <a:r>
              <a:rPr sz="2000" dirty="0"/>
              <a:t> </a:t>
            </a:r>
            <a:r>
              <a:rPr sz="2000" dirty="0" err="1"/>
              <a:t>grandes</a:t>
            </a:r>
            <a:r>
              <a:rPr sz="2000" dirty="0"/>
              <a:t> </a:t>
            </a:r>
            <a:r>
              <a:rPr sz="2000" dirty="0" err="1"/>
              <a:t>aglomerados</a:t>
            </a:r>
            <a:r>
              <a:rPr sz="2000" dirty="0"/>
              <a:t> </a:t>
            </a:r>
            <a:r>
              <a:rPr sz="2000" dirty="0" err="1"/>
              <a:t>matéria</a:t>
            </a:r>
            <a:r>
              <a:rPr sz="2000" dirty="0"/>
              <a:t>.</a:t>
            </a:r>
            <a:r>
              <a:rPr lang="pt-BR" sz="2000" dirty="0"/>
              <a:t>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Atraem mais fortemente do que deveriam, contendo mais matéria, dez vezes mais que o observado através da luz emitida!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A causa dessa atração é denominada matéria escura.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Indícios da Matéria Escura: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>
                <a:solidFill>
                  <a:srgbClr val="FF0000"/>
                </a:solidFill>
              </a:rPr>
              <a:t>Espectro da radiação cósmica de fundo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>
                <a:solidFill>
                  <a:srgbClr val="FF0000"/>
                </a:solidFill>
              </a:rPr>
              <a:t>As medidas de matéria associada a galáxias</a:t>
            </a:r>
          </a:p>
          <a:p>
            <a:endParaRPr lang="pt-BR" dirty="0"/>
          </a:p>
          <a:p>
            <a:endParaRPr dirty="0"/>
          </a:p>
        </p:txBody>
      </p:sp>
      <p:sp>
        <p:nvSpPr>
          <p:cNvPr id="554" name="Matéria escura"/>
          <p:cNvSpPr txBox="1">
            <a:spLocks noGrp="1"/>
          </p:cNvSpPr>
          <p:nvPr>
            <p:ph type="title" idx="4294967295"/>
          </p:nvPr>
        </p:nvSpPr>
        <p:spPr>
          <a:xfrm>
            <a:off x="5203371" y="257629"/>
            <a:ext cx="3102429" cy="457200"/>
          </a:xfrm>
          <a:prstGeom prst="rect">
            <a:avLst/>
          </a:prstGeom>
        </p:spPr>
        <p:txBody>
          <a:bodyPr>
            <a:noAutofit/>
          </a:bodyPr>
          <a:lstStyle>
            <a:lvl1pPr defTabSz="658368">
              <a:defRPr sz="2304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800" dirty="0" err="1">
                <a:latin typeface="Harlow Solid Italic" panose="04030604020F02020D02" pitchFamily="82" charset="0"/>
              </a:rPr>
              <a:t>Dark</a:t>
            </a:r>
            <a:r>
              <a:rPr lang="pt-BR" sz="2800" dirty="0">
                <a:latin typeface="Harlow Solid Italic" panose="04030604020F02020D02" pitchFamily="82" charset="0"/>
              </a:rPr>
              <a:t> </a:t>
            </a:r>
            <a:r>
              <a:rPr lang="pt-BR" sz="2800" dirty="0" err="1">
                <a:latin typeface="Harlow Solid Italic" panose="04030604020F02020D02" pitchFamily="82" charset="0"/>
              </a:rPr>
              <a:t>Matter</a:t>
            </a:r>
            <a:endParaRPr sz="2800" dirty="0">
              <a:latin typeface="Harlow Solid Italic" panose="04030604020F02020D02" pitchFamily="82" charset="0"/>
            </a:endParaRPr>
          </a:p>
        </p:txBody>
      </p:sp>
      <p:sp>
        <p:nvSpPr>
          <p:cNvPr id="8" name="Matéria escura">
            <a:extLst>
              <a:ext uri="{FF2B5EF4-FFF2-40B4-BE49-F238E27FC236}">
                <a16:creationId xmlns:a16="http://schemas.microsoft.com/office/drawing/2014/main" id="{44BD33CA-5C2D-41A4-86D0-781D64DC5D04}"/>
              </a:ext>
            </a:extLst>
          </p:cNvPr>
          <p:cNvSpPr txBox="1">
            <a:spLocks/>
          </p:cNvSpPr>
          <p:nvPr/>
        </p:nvSpPr>
        <p:spPr>
          <a:xfrm>
            <a:off x="373744" y="257629"/>
            <a:ext cx="3102429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658368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4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800" dirty="0">
                <a:latin typeface="Harlow Solid Italic" panose="04030604020F02020D02" pitchFamily="82" charset="0"/>
              </a:rPr>
              <a:t>Matéria escura</a:t>
            </a:r>
          </a:p>
        </p:txBody>
      </p:sp>
      <p:sp>
        <p:nvSpPr>
          <p:cNvPr id="9" name="O Universo tem também outro componente misterioso, observado em grandes aglomerados de matéria.">
            <a:extLst>
              <a:ext uri="{FF2B5EF4-FFF2-40B4-BE49-F238E27FC236}">
                <a16:creationId xmlns:a16="http://schemas.microsoft.com/office/drawing/2014/main" id="{B5EE7D69-3B0B-4B82-8009-7AF50D36C5FC}"/>
              </a:ext>
            </a:extLst>
          </p:cNvPr>
          <p:cNvSpPr txBox="1"/>
          <p:nvPr/>
        </p:nvSpPr>
        <p:spPr>
          <a:xfrm>
            <a:off x="4572000" y="984219"/>
            <a:ext cx="4365172" cy="667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There's a mysterious component in large clusters of matter.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These attract more strongly than they should, containing more matter, ten times more than that observed through the emitted light!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The cause of this attraction is called dark matter.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Dark Matter Clues: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rgbClr val="FF0000"/>
                </a:solidFill>
              </a:rPr>
              <a:t>Spectrum of cosmic background radiation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rgbClr val="FF0000"/>
                </a:solidFill>
              </a:rPr>
              <a:t>Measurements of galaxy-associated matter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000" dirty="0"/>
          </a:p>
          <a:p>
            <a:endParaRPr lang="pt-BR" dirty="0"/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HOJE o universo está em novo período de aceleração!…"/>
          <p:cNvSpPr txBox="1"/>
          <p:nvPr/>
        </p:nvSpPr>
        <p:spPr>
          <a:xfrm>
            <a:off x="4426857" y="901154"/>
            <a:ext cx="4847771" cy="429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TODAY the universe is accelerating!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The cause of accelerated expansion is called dark energy.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Observational indications are: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>
                <a:solidFill>
                  <a:srgbClr val="FF0000"/>
                </a:solidFill>
              </a:rPr>
              <a:t>The observations of  1A Supernovae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The spectrum of cosmic background radiation (RCF)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</p:txBody>
      </p:sp>
      <p:sp>
        <p:nvSpPr>
          <p:cNvPr id="548" name="Energia escura"/>
          <p:cNvSpPr txBox="1">
            <a:spLocks noGrp="1"/>
          </p:cNvSpPr>
          <p:nvPr>
            <p:ph type="title" idx="4294967295"/>
          </p:nvPr>
        </p:nvSpPr>
        <p:spPr>
          <a:xfrm>
            <a:off x="5751285" y="152400"/>
            <a:ext cx="2376714" cy="508000"/>
          </a:xfrm>
          <a:prstGeom prst="rect">
            <a:avLst/>
          </a:prstGeom>
        </p:spPr>
        <p:txBody>
          <a:bodyPr>
            <a:normAutofit/>
          </a:bodyPr>
          <a:lstStyle>
            <a:lvl1pPr defTabSz="658368">
              <a:defRPr sz="2304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400" dirty="0" err="1">
                <a:latin typeface="Harlow Solid Italic" panose="04030604020F02020D02" pitchFamily="82" charset="0"/>
              </a:rPr>
              <a:t>Dark</a:t>
            </a:r>
            <a:r>
              <a:rPr lang="pt-BR" sz="2400" dirty="0">
                <a:latin typeface="Harlow Solid Italic" panose="04030604020F02020D02" pitchFamily="82" charset="0"/>
              </a:rPr>
              <a:t> Energy</a:t>
            </a:r>
            <a:endParaRPr sz="2400" dirty="0">
              <a:latin typeface="Harlow Solid Italic" panose="04030604020F02020D02" pitchFamily="82" charset="0"/>
            </a:endParaRPr>
          </a:p>
        </p:txBody>
      </p:sp>
      <p:sp>
        <p:nvSpPr>
          <p:cNvPr id="10" name="Energia escura">
            <a:extLst>
              <a:ext uri="{FF2B5EF4-FFF2-40B4-BE49-F238E27FC236}">
                <a16:creationId xmlns:a16="http://schemas.microsoft.com/office/drawing/2014/main" id="{59C59D33-60B0-4455-B771-5B8F31550767}"/>
              </a:ext>
            </a:extLst>
          </p:cNvPr>
          <p:cNvSpPr txBox="1">
            <a:spLocks/>
          </p:cNvSpPr>
          <p:nvPr/>
        </p:nvSpPr>
        <p:spPr>
          <a:xfrm>
            <a:off x="838200" y="152400"/>
            <a:ext cx="237671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658368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4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>
                <a:latin typeface="Harlow Solid Italic" panose="04030604020F02020D02" pitchFamily="82" charset="0"/>
              </a:rPr>
              <a:t>Energia escura</a:t>
            </a:r>
            <a:endParaRPr lang="pt-BR" sz="2400" dirty="0">
              <a:latin typeface="Harlow Solid Italic" panose="04030604020F02020D02" pitchFamily="82" charset="0"/>
            </a:endParaRPr>
          </a:p>
        </p:txBody>
      </p:sp>
      <p:sp>
        <p:nvSpPr>
          <p:cNvPr id="12" name="HOJE o universo está em novo período de aceleração!…">
            <a:extLst>
              <a:ext uri="{FF2B5EF4-FFF2-40B4-BE49-F238E27FC236}">
                <a16:creationId xmlns:a16="http://schemas.microsoft.com/office/drawing/2014/main" id="{33187345-0AB0-446F-8E69-CB2DBBB58E2B}"/>
              </a:ext>
            </a:extLst>
          </p:cNvPr>
          <p:cNvSpPr txBox="1"/>
          <p:nvPr/>
        </p:nvSpPr>
        <p:spPr>
          <a:xfrm>
            <a:off x="0" y="835840"/>
            <a:ext cx="3918857" cy="456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HOJE o </a:t>
            </a:r>
            <a:r>
              <a:rPr sz="2400" dirty="0" err="1"/>
              <a:t>universo</a:t>
            </a:r>
            <a:r>
              <a:rPr sz="2400" dirty="0"/>
              <a:t> </a:t>
            </a:r>
            <a:r>
              <a:rPr sz="2400" dirty="0" err="1"/>
              <a:t>está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</a:t>
            </a:r>
            <a:r>
              <a:rPr sz="2400" dirty="0" err="1"/>
              <a:t>aceleração</a:t>
            </a:r>
            <a:r>
              <a:rPr sz="2400" dirty="0"/>
              <a:t>!</a:t>
            </a:r>
            <a:r>
              <a:rPr lang="pt-BR" sz="2400" dirty="0"/>
              <a:t>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A causa da </a:t>
            </a:r>
            <a:r>
              <a:rPr sz="2400" dirty="0" err="1"/>
              <a:t>expansão</a:t>
            </a:r>
            <a:r>
              <a:rPr sz="2400" dirty="0"/>
              <a:t> </a:t>
            </a:r>
            <a:r>
              <a:rPr sz="2400" dirty="0" err="1"/>
              <a:t>acelerada</a:t>
            </a:r>
            <a:r>
              <a:rPr sz="2400" dirty="0"/>
              <a:t> é </a:t>
            </a:r>
            <a:r>
              <a:rPr sz="2400" dirty="0" err="1"/>
              <a:t>denominada</a:t>
            </a:r>
            <a:r>
              <a:rPr sz="2400" dirty="0"/>
              <a:t> </a:t>
            </a:r>
            <a:r>
              <a:rPr sz="2400" dirty="0" err="1"/>
              <a:t>energia</a:t>
            </a:r>
            <a:r>
              <a:rPr sz="2400" dirty="0"/>
              <a:t> </a:t>
            </a:r>
            <a:r>
              <a:rPr sz="2400" dirty="0" err="1"/>
              <a:t>escura</a:t>
            </a:r>
            <a:r>
              <a:rPr sz="2400" dirty="0"/>
              <a:t>.</a:t>
            </a:r>
            <a:endParaRPr lang="pt-BR" sz="2400" dirty="0"/>
          </a:p>
          <a:p>
            <a:pPr marL="315468" indent="-315468" defTabSz="841247">
              <a:spcBef>
                <a:spcPts val="800"/>
              </a:spcBef>
              <a:buFontTx/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As </a:t>
            </a:r>
            <a:r>
              <a:rPr sz="2400" dirty="0" err="1"/>
              <a:t>indicações</a:t>
            </a:r>
            <a:r>
              <a:rPr sz="2400" dirty="0"/>
              <a:t> </a:t>
            </a:r>
            <a:r>
              <a:rPr sz="2400" dirty="0" err="1"/>
              <a:t>observacionais</a:t>
            </a:r>
            <a:r>
              <a:rPr sz="2400" dirty="0"/>
              <a:t> </a:t>
            </a:r>
            <a:r>
              <a:rPr sz="2400" dirty="0" err="1"/>
              <a:t>são</a:t>
            </a:r>
            <a:r>
              <a:rPr sz="2400" dirty="0"/>
              <a:t>:</a:t>
            </a:r>
            <a:r>
              <a:rPr lang="pt-BR" sz="2400" dirty="0"/>
              <a:t> </a:t>
            </a:r>
          </a:p>
          <a:p>
            <a:pPr marL="315468" indent="-315468" defTabSz="841247">
              <a:spcBef>
                <a:spcPts val="800"/>
              </a:spcBef>
              <a:buFontTx/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As observações de Supernovas 1A</a:t>
            </a:r>
          </a:p>
          <a:p>
            <a:pPr marL="315468" indent="-315468" defTabSz="841247">
              <a:spcBef>
                <a:spcPts val="800"/>
              </a:spcBef>
              <a:buFontTx/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O espectro da radiação cósmica de fundo (RCF)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6-25 at 7.37.27 PM">
            <a:hlinkClick r:id="" action="ppaction://media"/>
            <a:extLst>
              <a:ext uri="{FF2B5EF4-FFF2-40B4-BE49-F238E27FC236}">
                <a16:creationId xmlns:a16="http://schemas.microsoft.com/office/drawing/2014/main" id="{7E7463AD-EE64-4AA7-9BCF-F889E92A09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" y="1060449"/>
            <a:ext cx="9144000" cy="5143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39AC949-73A0-497B-ACAF-9CB3EF3B3BDD}"/>
              </a:ext>
            </a:extLst>
          </p:cNvPr>
          <p:cNvSpPr txBox="1"/>
          <p:nvPr/>
        </p:nvSpPr>
        <p:spPr>
          <a:xfrm>
            <a:off x="101600" y="188711"/>
            <a:ext cx="43688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Explosão de Supernova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34A9725-238B-434E-B1D9-DA3974AEB46E}"/>
              </a:ext>
            </a:extLst>
          </p:cNvPr>
          <p:cNvSpPr txBox="1"/>
          <p:nvPr/>
        </p:nvSpPr>
        <p:spPr>
          <a:xfrm>
            <a:off x="4673600" y="188710"/>
            <a:ext cx="43688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Supernova Explosion</a:t>
            </a:r>
          </a:p>
        </p:txBody>
      </p:sp>
    </p:spTree>
    <p:extLst>
      <p:ext uri="{BB962C8B-B14F-4D97-AF65-F5344CB8AC3E}">
        <p14:creationId xmlns:p14="http://schemas.microsoft.com/office/powerpoint/2010/main" val="411605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oncluimos que …"/>
          <p:cNvSpPr txBox="1">
            <a:spLocks noGrp="1"/>
          </p:cNvSpPr>
          <p:nvPr>
            <p:ph type="title" idx="4294967295"/>
          </p:nvPr>
        </p:nvSpPr>
        <p:spPr>
          <a:xfrm>
            <a:off x="188686" y="0"/>
            <a:ext cx="3556000" cy="106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Concluimos</a:t>
            </a:r>
            <a:r>
              <a:rPr sz="3200" dirty="0">
                <a:latin typeface="Harlow Solid Italic" panose="04030604020F02020D02" pitchFamily="82" charset="0"/>
              </a:rPr>
              <a:t> que …</a:t>
            </a:r>
          </a:p>
        </p:txBody>
      </p:sp>
      <p:pic>
        <p:nvPicPr>
          <p:cNvPr id="569" name="concluimos.png" descr="concluim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1" cy="55118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oncluimos que …">
            <a:extLst>
              <a:ext uri="{FF2B5EF4-FFF2-40B4-BE49-F238E27FC236}">
                <a16:creationId xmlns:a16="http://schemas.microsoft.com/office/drawing/2014/main" id="{46EA657C-01D7-4F63-8049-8228C20AC305}"/>
              </a:ext>
            </a:extLst>
          </p:cNvPr>
          <p:cNvSpPr txBox="1">
            <a:spLocks/>
          </p:cNvSpPr>
          <p:nvPr/>
        </p:nvSpPr>
        <p:spPr>
          <a:xfrm>
            <a:off x="4303486" y="105229"/>
            <a:ext cx="35560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3200" dirty="0" err="1">
                <a:latin typeface="Harlow Solid Italic" panose="04030604020F02020D02" pitchFamily="82" charset="0"/>
              </a:rPr>
              <a:t>We</a:t>
            </a:r>
            <a:r>
              <a:rPr lang="pt-BR" sz="3200" dirty="0">
                <a:latin typeface="Harlow Solid Italic" panose="04030604020F02020D02" pitchFamily="82" charset="0"/>
              </a:rPr>
              <a:t> </a:t>
            </a:r>
            <a:r>
              <a:rPr lang="pt-BR" sz="3200" dirty="0" err="1">
                <a:latin typeface="Harlow Solid Italic" panose="04030604020F02020D02" pitchFamily="82" charset="0"/>
              </a:rPr>
              <a:t>conclude</a:t>
            </a:r>
            <a:r>
              <a:rPr lang="pt-BR" sz="3200" dirty="0">
                <a:latin typeface="Harlow Solid Italic" panose="04030604020F02020D02" pitchFamily="82" charset="0"/>
              </a:rPr>
              <a:t> </a:t>
            </a:r>
            <a:r>
              <a:rPr lang="pt-BR" sz="3200" dirty="0" err="1">
                <a:latin typeface="Harlow Solid Italic" panose="04030604020F02020D02" pitchFamily="82" charset="0"/>
              </a:rPr>
              <a:t>that</a:t>
            </a:r>
            <a:r>
              <a:rPr lang="pt-BR" sz="3200" dirty="0">
                <a:latin typeface="Harlow Solid Italic" panose="04030604020F02020D02" pitchFamily="82" charset="0"/>
              </a:rPr>
              <a:t>…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Elcio Abdalla-Interacting Dark Energy"/>
          <p:cNvSpPr txBox="1"/>
          <p:nvPr/>
        </p:nvSpPr>
        <p:spPr>
          <a:xfrm>
            <a:off x="457200" y="6303962"/>
            <a:ext cx="21336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defTabSz="406085">
              <a:defRPr sz="1200"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Elcio Abdalla</a:t>
            </a:r>
            <a:r>
              <a:rPr i="1"/>
              <a:t>-Interacting Dark Energy</a:t>
            </a:r>
          </a:p>
        </p:txBody>
      </p:sp>
      <p:sp>
        <p:nvSpPr>
          <p:cNvPr id="151" name="Standard Cosmological Model Composition of the Universe"/>
          <p:cNvSpPr txBox="1"/>
          <p:nvPr/>
        </p:nvSpPr>
        <p:spPr>
          <a:xfrm>
            <a:off x="457920" y="217245"/>
            <a:ext cx="8228160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4000" i="1">
                <a:solidFill>
                  <a:srgbClr val="0432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pt-BR" dirty="0"/>
              <a:t>O Modelo Cosmológico Padrão</a:t>
            </a:r>
            <a:br>
              <a:rPr dirty="0"/>
            </a:br>
            <a:r>
              <a:rPr sz="2900" dirty="0" err="1"/>
              <a:t>Composi</a:t>
            </a:r>
            <a:r>
              <a:rPr lang="pt-BR" sz="2900" dirty="0" err="1"/>
              <a:t>ção</a:t>
            </a:r>
            <a:r>
              <a:rPr lang="pt-BR" sz="2900" dirty="0"/>
              <a:t> do</a:t>
            </a:r>
            <a:r>
              <a:rPr sz="2900" dirty="0"/>
              <a:t> </a:t>
            </a:r>
            <a:r>
              <a:rPr sz="2900" dirty="0" err="1"/>
              <a:t>Univers</a:t>
            </a:r>
            <a:r>
              <a:rPr lang="pt-BR" sz="2900" dirty="0"/>
              <a:t>o</a:t>
            </a:r>
            <a:endParaRPr sz="2900" dirty="0"/>
          </a:p>
        </p:txBody>
      </p:sp>
      <p:pic>
        <p:nvPicPr>
          <p:cNvPr id="152" name="image2.jpeg" descr="image2.jpeg"/>
          <p:cNvPicPr>
            <a:picLocks noChangeAspect="1"/>
          </p:cNvPicPr>
          <p:nvPr/>
        </p:nvPicPr>
        <p:blipFill>
          <a:blip r:embed="rId2"/>
          <a:srcRect l="1663" b="2271"/>
          <a:stretch>
            <a:fillRect/>
          </a:stretch>
        </p:blipFill>
        <p:spPr>
          <a:xfrm>
            <a:off x="489601" y="1644149"/>
            <a:ext cx="8327521" cy="4735218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53" name="http://en.wikipedia.org/wiki/Image:Cosmological_composition.jpg source and rights]"/>
          <p:cNvSpPr txBox="1"/>
          <p:nvPr/>
        </p:nvSpPr>
        <p:spPr>
          <a:xfrm>
            <a:off x="4417921" y="6158086"/>
            <a:ext cx="4399201" cy="22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790" tIns="40790" rIns="40790" bIns="40790">
            <a:spAutoFit/>
          </a:bodyPr>
          <a:lstStyle>
            <a:lvl1pPr>
              <a:spcBef>
                <a:spcPts val="1000"/>
              </a:spcBef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</a:tabLst>
              <a:defRPr sz="900">
                <a:solidFill>
                  <a:srgbClr val="FFFB00"/>
                </a:solidFill>
              </a:defRPr>
            </a:lvl1pPr>
          </a:lstStyle>
          <a:p>
            <a:r>
              <a:t>http://en.wikipedia.org/wiki/Image:Cosmological_composition.jpg source and rights]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is Dark Energy?"/>
          <p:cNvSpPr txBox="1">
            <a:spLocks noGrp="1"/>
          </p:cNvSpPr>
          <p:nvPr>
            <p:ph type="title"/>
          </p:nvPr>
        </p:nvSpPr>
        <p:spPr>
          <a:xfrm>
            <a:off x="456481" y="-151217"/>
            <a:ext cx="8228160" cy="1144923"/>
          </a:xfrm>
          <a:prstGeom prst="rect">
            <a:avLst/>
          </a:prstGeom>
        </p:spPr>
        <p:txBody>
          <a:bodyPr lIns="35175" tIns="35175" rIns="35175" bIns="35175"/>
          <a:lstStyle>
            <a:lvl1pPr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33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lang="pt-BR" dirty="0"/>
              <a:t>O que é a Energia Escura</a:t>
            </a:r>
            <a:r>
              <a:rPr dirty="0"/>
              <a:t>?</a:t>
            </a:r>
          </a:p>
        </p:txBody>
      </p:sp>
      <p:sp>
        <p:nvSpPr>
          <p:cNvPr id="156" name="The Evidence:…"/>
          <p:cNvSpPr txBox="1">
            <a:spLocks noGrp="1"/>
          </p:cNvSpPr>
          <p:nvPr>
            <p:ph type="body" idx="1"/>
          </p:nvPr>
        </p:nvSpPr>
        <p:spPr>
          <a:xfrm>
            <a:off x="-266401" y="733037"/>
            <a:ext cx="8652962" cy="5151422"/>
          </a:xfrm>
          <a:prstGeom prst="rect">
            <a:avLst/>
          </a:prstGeom>
        </p:spPr>
        <p:txBody>
          <a:bodyPr lIns="20787" tIns="20787" rIns="20787" bIns="20787"/>
          <a:lstStyle/>
          <a:p>
            <a:pPr marL="292325" indent="-194404">
              <a:buSzTx/>
              <a:buNone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  <a:tab pos="8521700" algn="l"/>
              </a:tabLst>
              <a:defRPr i="1" u="sng">
                <a:solidFill>
                  <a:srgbClr val="0080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dirty="0"/>
              <a:t>Evid</a:t>
            </a:r>
            <a:r>
              <a:rPr lang="pt-BR" dirty="0"/>
              <a:t>ê</a:t>
            </a:r>
            <a:r>
              <a:rPr dirty="0" err="1"/>
              <a:t>nc</a:t>
            </a:r>
            <a:r>
              <a:rPr lang="pt-BR" dirty="0"/>
              <a:t>ia</a:t>
            </a:r>
            <a:r>
              <a:rPr u="none" dirty="0"/>
              <a:t>:</a:t>
            </a:r>
          </a:p>
          <a:p>
            <a:pPr marL="390246" indent="-292325" algn="just">
              <a:buClr>
                <a:srgbClr val="FFFFFF"/>
              </a:buClr>
              <a:buSzPct val="45000"/>
              <a:buFontTx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  <a:tab pos="8521700" algn="l"/>
              </a:tabLst>
              <a:defRPr>
                <a:solidFill>
                  <a:srgbClr val="008000"/>
                </a:solidFill>
              </a:defRPr>
            </a:pPr>
            <a:r>
              <a:rPr dirty="0"/>
              <a:t>98's: </a:t>
            </a:r>
            <a:r>
              <a:rPr lang="pt-BR" dirty="0"/>
              <a:t>Universo se expande aceleradamente</a:t>
            </a:r>
            <a:r>
              <a:rPr dirty="0"/>
              <a:t>.</a:t>
            </a:r>
          </a:p>
        </p:txBody>
      </p:sp>
      <p:pic>
        <p:nvPicPr>
          <p:cNvPr id="15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10" y="2199337"/>
            <a:ext cx="3169440" cy="4147635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58" name="image4-filtered.jpeg" descr="image4-filtered.jpeg"/>
          <p:cNvPicPr>
            <a:picLocks noChangeAspect="1"/>
          </p:cNvPicPr>
          <p:nvPr/>
        </p:nvPicPr>
        <p:blipFill>
          <a:blip r:embed="rId3"/>
          <a:srcRect l="13068" t="20204" r="13068" b="25250"/>
          <a:stretch>
            <a:fillRect/>
          </a:stretch>
        </p:blipFill>
        <p:spPr>
          <a:xfrm>
            <a:off x="730909" y="2199876"/>
            <a:ext cx="2004481" cy="1916842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59" name="image5.jpeg" descr="image5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39" y="2899470"/>
            <a:ext cx="2280961" cy="1140600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60" name="image6.png" descr="image6.png"/>
          <p:cNvPicPr>
            <a:picLocks noChangeAspect="1"/>
          </p:cNvPicPr>
          <p:nvPr/>
        </p:nvPicPr>
        <p:blipFill>
          <a:blip r:embed="rId5"/>
          <a:srcRect l="50002"/>
          <a:stretch>
            <a:fillRect/>
          </a:stretch>
        </p:blipFill>
        <p:spPr>
          <a:xfrm>
            <a:off x="757439" y="4805857"/>
            <a:ext cx="1451521" cy="1736823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61" name="Line"/>
          <p:cNvSpPr/>
          <p:nvPr/>
        </p:nvSpPr>
        <p:spPr>
          <a:xfrm>
            <a:off x="1337760" y="3529810"/>
            <a:ext cx="2833921" cy="276511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" name="Line"/>
          <p:cNvSpPr/>
          <p:nvPr/>
        </p:nvSpPr>
        <p:spPr>
          <a:xfrm flipV="1">
            <a:off x="2028959" y="4841788"/>
            <a:ext cx="1589762" cy="348518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 flipH="1">
            <a:off x="4096289" y="3517076"/>
            <a:ext cx="2145601" cy="1175163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" name="LSS"/>
          <p:cNvSpPr txBox="1"/>
          <p:nvPr/>
        </p:nvSpPr>
        <p:spPr>
          <a:xfrm>
            <a:off x="148321" y="5502819"/>
            <a:ext cx="49145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defRPr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LSS</a:t>
            </a:r>
          </a:p>
        </p:txBody>
      </p:sp>
      <p:sp>
        <p:nvSpPr>
          <p:cNvPr id="165" name="CMB"/>
          <p:cNvSpPr txBox="1"/>
          <p:nvPr/>
        </p:nvSpPr>
        <p:spPr>
          <a:xfrm>
            <a:off x="6922081" y="2184710"/>
            <a:ext cx="53923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</a:tabLst>
              <a:defRPr>
                <a:solidFill>
                  <a:srgbClr val="FFFB00"/>
                </a:solidFill>
              </a:defRPr>
            </a:lvl1pPr>
          </a:lstStyle>
          <a:p>
            <a:r>
              <a:t>CMB</a:t>
            </a:r>
          </a:p>
        </p:txBody>
      </p:sp>
      <p:sp>
        <p:nvSpPr>
          <p:cNvPr id="166" name="SNe Ia"/>
          <p:cNvSpPr txBox="1"/>
          <p:nvPr/>
        </p:nvSpPr>
        <p:spPr>
          <a:xfrm>
            <a:off x="-1" y="2392091"/>
            <a:ext cx="72597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</a:tabLst>
              <a:defRPr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SNe</a:t>
            </a:r>
            <a:r>
              <a:rPr dirty="0"/>
              <a:t> </a:t>
            </a:r>
            <a:r>
              <a:rPr dirty="0" err="1"/>
              <a:t>Ia</a:t>
            </a:r>
            <a:endParaRPr dirty="0"/>
          </a:p>
        </p:txBody>
      </p:sp>
      <p:sp>
        <p:nvSpPr>
          <p:cNvPr id="167" name="Source: S. Tsujikawa, “Dark Energy and Modified Gravity&quot;"/>
          <p:cNvSpPr txBox="1"/>
          <p:nvPr/>
        </p:nvSpPr>
        <p:spPr>
          <a:xfrm>
            <a:off x="162720" y="6466278"/>
            <a:ext cx="473472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790" tIns="40790" rIns="40790" bIns="40790">
            <a:spAutoFit/>
          </a:bodyPr>
          <a:lstStyle/>
          <a:p>
            <a:pPr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</a:tabLst>
              <a:defRPr sz="1300">
                <a:solidFill>
                  <a:srgbClr val="FFFB00"/>
                </a:solidFill>
              </a:defRPr>
            </a:pPr>
            <a:r>
              <a:t>Source: S. Tsujikawa, “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Dark Energy and Modified Gravity"</a:t>
            </a:r>
          </a:p>
        </p:txBody>
      </p:sp>
      <p:sp>
        <p:nvSpPr>
          <p:cNvPr id="168" name="WMAP"/>
          <p:cNvSpPr txBox="1"/>
          <p:nvPr/>
        </p:nvSpPr>
        <p:spPr>
          <a:xfrm>
            <a:off x="6438239" y="5295436"/>
            <a:ext cx="84663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  <a:tab pos="1308100" algn="l"/>
                <a:tab pos="1968500" algn="l"/>
              </a:tabLst>
              <a:defRPr b="1"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WMAP</a:t>
            </a:r>
          </a:p>
        </p:txBody>
      </p:sp>
      <p:sp>
        <p:nvSpPr>
          <p:cNvPr id="169" name="ΩDE=0.685±0.013 (Planck)"/>
          <p:cNvSpPr txBox="1"/>
          <p:nvPr/>
        </p:nvSpPr>
        <p:spPr>
          <a:xfrm>
            <a:off x="4848480" y="6300663"/>
            <a:ext cx="4492801" cy="53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473" tIns="41473" rIns="41473" bIns="41473">
            <a:spAutoFit/>
          </a:bodyPr>
          <a:lstStyle/>
          <a:p>
            <a:pPr>
              <a:defRPr sz="2500"/>
            </a:pPr>
            <a:r>
              <a:t>Ω</a:t>
            </a:r>
            <a:r>
              <a:rPr baseline="-25000"/>
              <a:t>DE</a:t>
            </a:r>
            <a:r>
              <a:t>=0.685±0.013 (Planck)</a:t>
            </a:r>
          </a:p>
        </p:txBody>
      </p:sp>
      <p:sp>
        <p:nvSpPr>
          <p:cNvPr id="170" name="ΩDE=0.721±0.025 (WMAP)"/>
          <p:cNvSpPr txBox="1"/>
          <p:nvPr/>
        </p:nvSpPr>
        <p:spPr>
          <a:xfrm>
            <a:off x="5816160" y="4811545"/>
            <a:ext cx="4492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473" tIns="41473" rIns="41473" bIns="41473">
            <a:spAutoFit/>
          </a:bodyPr>
          <a:lstStyle/>
          <a:p>
            <a:pPr>
              <a:defRPr sz="2200">
                <a:solidFill>
                  <a:srgbClr val="C0504D"/>
                </a:solidFill>
              </a:defRPr>
            </a:pPr>
            <a:r>
              <a:t>Ω</a:t>
            </a:r>
            <a:r>
              <a:rPr baseline="-25000"/>
              <a:t>DE</a:t>
            </a:r>
            <a:r>
              <a:t>=0.721±0.025 (WMAP)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is causing the acceleration?"/>
          <p:cNvSpPr txBox="1">
            <a:spLocks noGrp="1"/>
          </p:cNvSpPr>
          <p:nvPr>
            <p:ph type="title"/>
          </p:nvPr>
        </p:nvSpPr>
        <p:spPr>
          <a:xfrm>
            <a:off x="0" y="-86410"/>
            <a:ext cx="9341282" cy="1144923"/>
          </a:xfrm>
          <a:prstGeom prst="rect">
            <a:avLst/>
          </a:prstGeom>
        </p:spPr>
        <p:txBody>
          <a:bodyPr lIns="35175" tIns="35175" rIns="35175" bIns="35175"/>
          <a:lstStyle>
            <a:lvl1pPr defTabSz="914305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i="1">
                <a:solidFill>
                  <a:srgbClr val="0080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lang="pt-BR" dirty="0"/>
              <a:t>O que causa a aceleração</a:t>
            </a:r>
            <a:r>
              <a:rPr dirty="0"/>
              <a:t>?</a:t>
            </a:r>
          </a:p>
        </p:txBody>
      </p:sp>
      <p:sp>
        <p:nvSpPr>
          <p:cNvPr id="173" name="Elcio Abdalla-Interacting Dark Energy"/>
          <p:cNvSpPr txBox="1"/>
          <p:nvPr/>
        </p:nvSpPr>
        <p:spPr>
          <a:xfrm>
            <a:off x="457200" y="6303962"/>
            <a:ext cx="21336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defTabSz="406085"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Elcio Abdalla</a:t>
            </a:r>
            <a:r>
              <a:rPr i="1"/>
              <a:t>-Interacting Dark Energy</a:t>
            </a:r>
          </a:p>
        </p:txBody>
      </p:sp>
      <p:pic>
        <p:nvPicPr>
          <p:cNvPr id="174" name="image7.png" descr="im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19" y="1493438"/>
            <a:ext cx="2141281" cy="617825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75" name="From the Friedmann equations:"/>
          <p:cNvSpPr txBox="1"/>
          <p:nvPr/>
        </p:nvSpPr>
        <p:spPr>
          <a:xfrm>
            <a:off x="407106" y="733953"/>
            <a:ext cx="8442110" cy="759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790" tIns="40790" rIns="40790" bIns="40790">
            <a:spAutoFit/>
          </a:bodyPr>
          <a:lstStyle>
            <a:lvl1pPr>
              <a:tabLst>
                <a:tab pos="647700" algn="l"/>
                <a:tab pos="1308100" algn="l"/>
                <a:tab pos="1968500" algn="l"/>
                <a:tab pos="2616200" algn="l"/>
              </a:tabLst>
              <a:defRPr>
                <a:solidFill>
                  <a:srgbClr val="FF2600"/>
                </a:solidFill>
              </a:defRPr>
            </a:lvl1pPr>
          </a:lstStyle>
          <a:p>
            <a:r>
              <a:rPr lang="pt-BR" dirty="0"/>
              <a:t>Das equações de Einstein</a:t>
            </a:r>
            <a:r>
              <a:rPr dirty="0"/>
              <a:t>:</a:t>
            </a:r>
          </a:p>
        </p:txBody>
      </p:sp>
      <p:sp>
        <p:nvSpPr>
          <p:cNvPr id="176" name="Arrow"/>
          <p:cNvSpPr/>
          <p:nvPr/>
        </p:nvSpPr>
        <p:spPr>
          <a:xfrm>
            <a:off x="3811680" y="1700819"/>
            <a:ext cx="816481" cy="326915"/>
          </a:xfrm>
          <a:prstGeom prst="rightArrow">
            <a:avLst>
              <a:gd name="adj1" fmla="val 50000"/>
              <a:gd name="adj2" fmla="val 62445"/>
            </a:avLst>
          </a:prstGeom>
          <a:solidFill>
            <a:srgbClr val="FFFB00"/>
          </a:solidFill>
          <a:ln>
            <a:solidFill>
              <a:srgbClr val="000000"/>
            </a:solidFill>
          </a:ln>
          <a:effectLst>
            <a:outerShdw blurRad="63500" dist="50912" dir="2700000" rotWithShape="0">
              <a:srgbClr val="000000"/>
            </a:outerShdw>
          </a:effectLst>
        </p:spPr>
        <p:txBody>
          <a:bodyPr lIns="45719" rIns="45719" anchor="ctr"/>
          <a:lstStyle/>
          <a:p>
            <a:pPr defTabSz="407229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77" name="image8.png" descr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40" y="1562564"/>
            <a:ext cx="1733761" cy="625027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78" name="image9.png" descr="image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061" y="2691642"/>
            <a:ext cx="4898881" cy="3740074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79" name="Source: de Rahm &amp; Tolley, 2008"/>
          <p:cNvSpPr txBox="1"/>
          <p:nvPr/>
        </p:nvSpPr>
        <p:spPr>
          <a:xfrm>
            <a:off x="5094720" y="6202731"/>
            <a:ext cx="2612161" cy="27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790" tIns="40790" rIns="40790" bIns="40790">
            <a:spAutoFit/>
          </a:bodyPr>
          <a:lstStyle>
            <a:lvl1pPr>
              <a:spcBef>
                <a:spcPts val="1000"/>
              </a:spcBef>
              <a:tabLst>
                <a:tab pos="647700" algn="l"/>
                <a:tab pos="1308100" algn="l"/>
                <a:tab pos="1968500" algn="l"/>
              </a:tabLst>
              <a:defRPr sz="1300">
                <a:solidFill>
                  <a:srgbClr val="FFFFFF"/>
                </a:solidFill>
              </a:defRPr>
            </a:lvl1pPr>
          </a:lstStyle>
          <a:p>
            <a:r>
              <a:t>Source: de Rahm &amp; Tolley, 2008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lcio Abdalla-Interacting Dark Energy"/>
          <p:cNvSpPr txBox="1"/>
          <p:nvPr/>
        </p:nvSpPr>
        <p:spPr>
          <a:xfrm>
            <a:off x="457200" y="6303962"/>
            <a:ext cx="21336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defTabSz="406085"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Elcio Abdalla</a:t>
            </a:r>
            <a:r>
              <a:rPr i="1"/>
              <a:t>-Interacting Dark Energy</a:t>
            </a:r>
          </a:p>
        </p:txBody>
      </p:sp>
      <p:pic>
        <p:nvPicPr>
          <p:cNvPr id="182" name="image10.png" descr="im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961" y="1208287"/>
            <a:ext cx="2449441" cy="1633132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3" name="image11.png" descr="image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841" y="1984529"/>
            <a:ext cx="2122561" cy="1673457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4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720" y="2841419"/>
            <a:ext cx="1867681" cy="1795869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5" name="image13.png" descr="image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400" y="3933052"/>
            <a:ext cx="2262241" cy="1847715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6" name="image14.png" descr="image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280" y="4801463"/>
            <a:ext cx="2355840" cy="1627372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87" name="Evidences for Dark Matter…"/>
          <p:cNvSpPr txBox="1"/>
          <p:nvPr/>
        </p:nvSpPr>
        <p:spPr>
          <a:xfrm>
            <a:off x="457200" y="1931787"/>
            <a:ext cx="3492001" cy="3683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790" tIns="40790" rIns="40790" bIns="40790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 sz="2900" u="sng">
                <a:solidFill>
                  <a:srgbClr val="008000"/>
                </a:solidFill>
              </a:defRPr>
            </a:pPr>
            <a:r>
              <a:rPr lang="pt-BR" dirty="0"/>
              <a:t>Evidências extensas mostram que há um tipo de líquido transparente sem cor e sem contato</a:t>
            </a:r>
            <a:endParaRPr dirty="0"/>
          </a:p>
          <a:p>
            <a:pPr algn="ctr">
              <a:lnSpc>
                <a:spcPct val="140000"/>
              </a:lnSpc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 sz="2200" u="sng">
                <a:solidFill>
                  <a:srgbClr val="008000"/>
                </a:solidFill>
              </a:defRPr>
            </a:pPr>
            <a:r>
              <a:rPr lang="pt-BR" dirty="0">
                <a:solidFill>
                  <a:srgbClr val="FF0000"/>
                </a:solidFill>
              </a:rPr>
              <a:t>Um imenso mistério!!! Mas bem medido!!! Bem Observado!!!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88" name="What is Dark Matter?"/>
          <p:cNvSpPr txBox="1"/>
          <p:nvPr/>
        </p:nvSpPr>
        <p:spPr>
          <a:xfrm>
            <a:off x="457920" y="244522"/>
            <a:ext cx="822816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40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lang="pt-BR" dirty="0"/>
              <a:t>O que é a Matéria Escura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E4BC5BB-0BC2-4DA4-BF05-64A77A6967A0}"/>
              </a:ext>
            </a:extLst>
          </p:cNvPr>
          <p:cNvSpPr txBox="1"/>
          <p:nvPr/>
        </p:nvSpPr>
        <p:spPr>
          <a:xfrm>
            <a:off x="79829" y="316361"/>
            <a:ext cx="42381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 Estrutura do Setor Escuro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25F139-FB09-487A-BF4E-91243E1FC36C}"/>
              </a:ext>
            </a:extLst>
          </p:cNvPr>
          <p:cNvSpPr txBox="1"/>
          <p:nvPr/>
        </p:nvSpPr>
        <p:spPr>
          <a:xfrm>
            <a:off x="4978400" y="316362"/>
            <a:ext cx="3657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Structure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Dark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Sector</a:t>
            </a:r>
          </a:p>
        </p:txBody>
      </p:sp>
      <p:sp>
        <p:nvSpPr>
          <p:cNvPr id="6" name="Matéria Escura…">
            <a:extLst>
              <a:ext uri="{FF2B5EF4-FFF2-40B4-BE49-F238E27FC236}">
                <a16:creationId xmlns:a16="http://schemas.microsoft.com/office/drawing/2014/main" id="{F717B413-4E89-4555-A090-A453B681A51C}"/>
              </a:ext>
            </a:extLst>
          </p:cNvPr>
          <p:cNvSpPr txBox="1">
            <a:spLocks/>
          </p:cNvSpPr>
          <p:nvPr/>
        </p:nvSpPr>
        <p:spPr>
          <a:xfrm>
            <a:off x="0" y="2005920"/>
            <a:ext cx="3657601" cy="436585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1pPr>
            <a:lvl2pPr marL="783771" marR="0" indent="-326571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1219200" marR="0" indent="-3048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1737360" marR="0" indent="-36576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22352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26924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31496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36068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40640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Matéria e Energia Escura são só líquido transparente e constante?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Haveria uma Estrutura no Setor Escuro?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Há muitos trabalhos neste sentido (E. Abdalla, Bin Wang e outros)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Setor Escuro admite complexidade?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80F8E1-9B21-40D4-86A4-25EC2C2630E5}"/>
              </a:ext>
            </a:extLst>
          </p:cNvPr>
          <p:cNvSpPr txBox="1"/>
          <p:nvPr/>
        </p:nvSpPr>
        <p:spPr>
          <a:xfrm>
            <a:off x="4978400" y="2018406"/>
            <a:ext cx="3657600" cy="48654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Matter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and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Energy are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just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transluscid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liquid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and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constant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?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Is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there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strusture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in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Sector?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There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are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several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scientific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papers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in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this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direction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(E. Abdalla, Bin Wang et al)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Does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Sector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admit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complexity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72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0542091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7BA1D5-6B7F-42DA-857B-90EFF4DACBA6}"/>
              </a:ext>
            </a:extLst>
          </p:cNvPr>
          <p:cNvSpPr txBox="1"/>
          <p:nvPr/>
        </p:nvSpPr>
        <p:spPr>
          <a:xfrm>
            <a:off x="319314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Oscilações Acústicas de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Bárions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FA9C1F-D903-465B-A782-F9EF5FCAA413}"/>
              </a:ext>
            </a:extLst>
          </p:cNvPr>
          <p:cNvSpPr txBox="1"/>
          <p:nvPr/>
        </p:nvSpPr>
        <p:spPr>
          <a:xfrm>
            <a:off x="4572000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Baryon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Acoustic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Oscillations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925335-CE71-4C6A-BDB4-C42E798E4042}"/>
              </a:ext>
            </a:extLst>
          </p:cNvPr>
          <p:cNvSpPr txBox="1"/>
          <p:nvPr/>
        </p:nvSpPr>
        <p:spPr>
          <a:xfrm>
            <a:off x="319314" y="1337323"/>
            <a:ext cx="4034972" cy="5250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Photons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e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Bárions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formavam um gás denso e quente, com muitas ondas, em vista da interação e da inércia.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380.000 anos após o Big-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Bang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o Universo tornou-se transparente e estas ondas congelaram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6600"/>
                </a:solidFill>
                <a:effectLst/>
                <a:uFillTx/>
                <a:latin typeface="Helvetica"/>
                <a:cs typeface="Helvetica"/>
                <a:sym typeface="Helvetica"/>
              </a:rPr>
              <a:t>Havendo pontos em que as ondas eram maiores, houve ali atração de matéria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B42E1A-F33A-4779-A540-566713424697}"/>
              </a:ext>
            </a:extLst>
          </p:cNvPr>
          <p:cNvSpPr txBox="1"/>
          <p:nvPr/>
        </p:nvSpPr>
        <p:spPr>
          <a:xfrm>
            <a:off x="4252686" y="1622034"/>
            <a:ext cx="4572000" cy="4385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Photons and </a:t>
            </a:r>
            <a:r>
              <a:rPr lang="en-US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Bárions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formed a dense, hot gas, with many waves, in view of interaction and inertia.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380,000 years after the Big-Bang the Universe became transparent and these waves froze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If there were points where the waves were bigger, there was attraction of matter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551848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2" name="soa-jorge.jpeg" descr="soa-jorge.jpeg"/>
          <p:cNvPicPr>
            <a:picLocks noChangeAspect="1"/>
          </p:cNvPicPr>
          <p:nvPr/>
        </p:nvPicPr>
        <p:blipFill rotWithShape="1">
          <a:blip r:embed="rId2"/>
          <a:srcRect t="1125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7BA1D5-6B7F-42DA-857B-90EFF4DACBA6}"/>
              </a:ext>
            </a:extLst>
          </p:cNvPr>
          <p:cNvSpPr txBox="1"/>
          <p:nvPr/>
        </p:nvSpPr>
        <p:spPr>
          <a:xfrm>
            <a:off x="319314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Oscilações Acústicas de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Bárions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FA9C1F-D903-465B-A782-F9EF5FCAA413}"/>
              </a:ext>
            </a:extLst>
          </p:cNvPr>
          <p:cNvSpPr txBox="1"/>
          <p:nvPr/>
        </p:nvSpPr>
        <p:spPr>
          <a:xfrm>
            <a:off x="4572000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Baryon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Acoustic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Oscillations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925335-CE71-4C6A-BDB4-C42E798E4042}"/>
              </a:ext>
            </a:extLst>
          </p:cNvPr>
          <p:cNvSpPr txBox="1"/>
          <p:nvPr/>
        </p:nvSpPr>
        <p:spPr>
          <a:xfrm>
            <a:off x="319314" y="1094950"/>
            <a:ext cx="4034972" cy="57349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Estas ondas nos mostram a geometria intrínseca do Universo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Portanto, ela nos levam a vínculos sobre os parâmetros das Equações de Einstein.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6600"/>
                </a:solidFill>
                <a:effectLst/>
                <a:uFillTx/>
                <a:latin typeface="Helvetica"/>
                <a:cs typeface="Helvetica"/>
                <a:sym typeface="Helvetica"/>
              </a:rPr>
              <a:t>Com isto, temos informações mais seguras sobre a estrutura do Setor Escuro do Universo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+mn-ea"/>
                <a:cs typeface="Helvetica"/>
                <a:sym typeface="Helvetica"/>
              </a:rPr>
              <a:t>Afinal ondas são gigantescos movimentos de matéria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53924C-E6EA-4262-9E54-ED6F19382EC7}"/>
              </a:ext>
            </a:extLst>
          </p:cNvPr>
          <p:cNvSpPr txBox="1"/>
          <p:nvPr/>
        </p:nvSpPr>
        <p:spPr>
          <a:xfrm>
            <a:off x="4572000" y="1337324"/>
            <a:ext cx="4572000" cy="5965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These waves show us the intrinsic geometry of the Universe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Therefore, it leads us to links on the parameters of Einstein's Equations.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With this, we have more secure information about the structure of the Dark Sector of the Universe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After all waves are gigantic movements of matter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2364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7BA1D5-6B7F-42DA-857B-90EFF4DACBA6}"/>
              </a:ext>
            </a:extLst>
          </p:cNvPr>
          <p:cNvSpPr txBox="1"/>
          <p:nvPr/>
        </p:nvSpPr>
        <p:spPr>
          <a:xfrm>
            <a:off x="319314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Oscilações Acústicas de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Bárions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FA9C1F-D903-465B-A782-F9EF5FCAA413}"/>
              </a:ext>
            </a:extLst>
          </p:cNvPr>
          <p:cNvSpPr txBox="1"/>
          <p:nvPr/>
        </p:nvSpPr>
        <p:spPr>
          <a:xfrm>
            <a:off x="4572000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Baryon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Acoustic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Oscillations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925335-CE71-4C6A-BDB4-C42E798E4042}"/>
              </a:ext>
            </a:extLst>
          </p:cNvPr>
          <p:cNvSpPr txBox="1"/>
          <p:nvPr/>
        </p:nvSpPr>
        <p:spPr>
          <a:xfrm>
            <a:off x="319314" y="1592020"/>
            <a:ext cx="4034972" cy="4142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 Oscilações Acústicas de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Bárions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são ondas de 500 milhões de anos luz de comprimento.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São impossíveis de serem percebidas em uma análise ingênua.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+mn-ea"/>
                <a:cs typeface="Helvetica"/>
                <a:sym typeface="Helvetica"/>
              </a:rPr>
              <a:t>O uso de métodos sofisticados de estatística </a:t>
            </a: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é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+mn-ea"/>
                <a:cs typeface="Helvetica"/>
                <a:sym typeface="Helvetica"/>
              </a:rPr>
              <a:t> necessário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D56AE-8DE1-4FFF-A7BB-5FFE4A5682AB}"/>
              </a:ext>
            </a:extLst>
          </p:cNvPr>
          <p:cNvSpPr txBox="1"/>
          <p:nvPr/>
        </p:nvSpPr>
        <p:spPr>
          <a:xfrm>
            <a:off x="5080000" y="1592020"/>
            <a:ext cx="3526972" cy="5480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Baryon Acoustic Oscillations are waves 500 million light years long.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They are impossible to be perceived in a naïve analysis.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use of sophisticated statistical methods is necessary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762695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áfico&#10;&#10;Descrição gerada automaticamente">
            <a:extLst>
              <a:ext uri="{FF2B5EF4-FFF2-40B4-BE49-F238E27FC236}">
                <a16:creationId xmlns:a16="http://schemas.microsoft.com/office/drawing/2014/main" id="{18D5C6EF-4802-4093-AFE8-BFF5B0BD2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0" y="-261257"/>
            <a:ext cx="8989584" cy="72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2904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D99E93D-F097-4B90-AAA0-E43DA59FF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3" y="-395977"/>
            <a:ext cx="8647773" cy="764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320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8B42BFED-6618-418B-B94E-6B4ED9BEC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3" y="-293551"/>
            <a:ext cx="9055556" cy="715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5189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D65119B5-3061-4AA9-86AA-7E84535BA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" r="2" b="3171"/>
          <a:stretch/>
        </p:blipFill>
        <p:spPr>
          <a:xfrm>
            <a:off x="147637" y="173518"/>
            <a:ext cx="8848725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313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Primeiras Ideias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323595"/>
            <a:ext cx="45865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first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Ideas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-61685" y="1786952"/>
            <a:ext cx="4165601" cy="4131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Primeiros contatos com Univ. de Manchester em 2010/2011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Possibilidade de Medida do Setor Escuro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Comparação com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Pólo</a:t>
            </a: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 Sul Celeste para Eliminação de ruídos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Procura de Sítios no Uruguai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3BC2C0-D60C-4DE2-B594-A6BD80C65305}"/>
              </a:ext>
            </a:extLst>
          </p:cNvPr>
          <p:cNvSpPr txBox="1"/>
          <p:nvPr/>
        </p:nvSpPr>
        <p:spPr>
          <a:xfrm>
            <a:off x="4622799" y="1719859"/>
            <a:ext cx="4136571" cy="4742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First contacts with Manchester University in 2010/2011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Possibility of Dark Sector Measurement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Comparison with Celestial South Pole for Noise Elimination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Search for Sites in Uruguay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6150709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Primeiras Ideias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323595"/>
            <a:ext cx="45865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first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Ideas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159657" y="1703828"/>
            <a:ext cx="4005943" cy="38856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Procura posterior de sítios no Brasil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Escolha da Paraíba: melhor sítio e melhor colaboração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Universidade Federal de Campina Grande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520560-553F-4243-883E-4D0731E39B18}"/>
              </a:ext>
            </a:extLst>
          </p:cNvPr>
          <p:cNvSpPr txBox="1"/>
          <p:nvPr/>
        </p:nvSpPr>
        <p:spPr>
          <a:xfrm>
            <a:off x="4579256" y="1854210"/>
            <a:ext cx="4223657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Further search for sites in Brazil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Choice of </a:t>
            </a:r>
            <a:r>
              <a:rPr lang="en-US" sz="24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Paraíba</a:t>
            </a: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: best site and best collaboration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Federal University of Campina Grande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7957929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Montanha com árvores ao fundo&#10;&#10;Descrição gerada automaticamente">
            <a:extLst>
              <a:ext uri="{FF2B5EF4-FFF2-40B4-BE49-F238E27FC236}">
                <a16:creationId xmlns:a16="http://schemas.microsoft.com/office/drawing/2014/main" id="{9D7DFA45-A48E-4E49-A6A9-7225820C0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r="1862"/>
          <a:stretch/>
        </p:blipFill>
        <p:spPr>
          <a:xfrm>
            <a:off x="754743" y="1238910"/>
            <a:ext cx="7634514" cy="56190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E930AA-C71B-4057-AC1B-57512137FFE0}"/>
              </a:ext>
            </a:extLst>
          </p:cNvPr>
          <p:cNvSpPr txBox="1"/>
          <p:nvPr/>
        </p:nvSpPr>
        <p:spPr>
          <a:xfrm>
            <a:off x="379546" y="260383"/>
            <a:ext cx="384628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Serra do Urubu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EC96BE-C4D3-4F78-9DA1-EBC20144D99E}"/>
              </a:ext>
            </a:extLst>
          </p:cNvPr>
          <p:cNvSpPr txBox="1"/>
          <p:nvPr/>
        </p:nvSpPr>
        <p:spPr>
          <a:xfrm flipH="1">
            <a:off x="4225831" y="210305"/>
            <a:ext cx="480205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Urubu (</a:t>
            </a:r>
            <a:r>
              <a:rPr kumimoji="0" lang="pt-BR" sz="4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Vulture</a:t>
            </a:r>
            <a:r>
              <a:rPr kumimoji="0" lang="pt-BR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) Hills</a:t>
            </a:r>
          </a:p>
        </p:txBody>
      </p:sp>
    </p:spTree>
    <p:extLst>
      <p:ext uri="{BB962C8B-B14F-4D97-AF65-F5344CB8AC3E}">
        <p14:creationId xmlns:p14="http://schemas.microsoft.com/office/powerpoint/2010/main" val="114203195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Montanha com vegetação verde&#10;&#10;Descrição gerada automaticamente">
            <a:extLst>
              <a:ext uri="{FF2B5EF4-FFF2-40B4-BE49-F238E27FC236}">
                <a16:creationId xmlns:a16="http://schemas.microsoft.com/office/drawing/2014/main" id="{9E9DA825-E732-434F-85CA-E089D6EC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7077" b="-2"/>
          <a:stretch/>
        </p:blipFill>
        <p:spPr>
          <a:xfrm>
            <a:off x="147637" y="173518"/>
            <a:ext cx="8848725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214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s primeiros conhecimentos científicos sobre o Cosmos"/>
          <p:cNvSpPr txBox="1">
            <a:spLocks noGrp="1"/>
          </p:cNvSpPr>
          <p:nvPr>
            <p:ph type="title" idx="4294967295"/>
          </p:nvPr>
        </p:nvSpPr>
        <p:spPr>
          <a:xfrm>
            <a:off x="482600" y="1066799"/>
            <a:ext cx="7772400" cy="1143002"/>
          </a:xfrm>
          <a:prstGeom prst="rect">
            <a:avLst/>
          </a:prstGeom>
        </p:spPr>
        <p:txBody>
          <a:bodyPr>
            <a:noAutofit/>
          </a:bodyPr>
          <a:lstStyle>
            <a:lvl1pPr defTabSz="365760">
              <a:defRPr sz="32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4400" dirty="0">
                <a:latin typeface="Harlow Solid Italic" panose="04030604020F02020D02" pitchFamily="82" charset="0"/>
              </a:rPr>
              <a:t>A Aurora dos C</a:t>
            </a:r>
            <a:r>
              <a:rPr sz="4400" dirty="0" err="1">
                <a:latin typeface="Harlow Solid Italic" panose="04030604020F02020D02" pitchFamily="82" charset="0"/>
              </a:rPr>
              <a:t>onhecimentos</a:t>
            </a:r>
            <a:r>
              <a:rPr sz="4400" dirty="0">
                <a:latin typeface="Harlow Solid Italic" panose="04030604020F02020D02" pitchFamily="82" charset="0"/>
              </a:rPr>
              <a:t> </a:t>
            </a:r>
            <a:r>
              <a:rPr lang="pt-BR" sz="4400" dirty="0">
                <a:latin typeface="Harlow Solid Italic" panose="04030604020F02020D02" pitchFamily="82" charset="0"/>
              </a:rPr>
              <a:t>C</a:t>
            </a:r>
            <a:r>
              <a:rPr sz="4400" dirty="0" err="1">
                <a:latin typeface="Harlow Solid Italic" panose="04030604020F02020D02" pitchFamily="82" charset="0"/>
              </a:rPr>
              <a:t>ientíficos</a:t>
            </a:r>
            <a:r>
              <a:rPr sz="4400" dirty="0">
                <a:latin typeface="Harlow Solid Italic" panose="04030604020F02020D02" pitchFamily="82" charset="0"/>
              </a:rPr>
              <a:t> </a:t>
            </a:r>
            <a:r>
              <a:rPr sz="4400" dirty="0" err="1">
                <a:latin typeface="Harlow Solid Italic" panose="04030604020F02020D02" pitchFamily="82" charset="0"/>
              </a:rPr>
              <a:t>sobre</a:t>
            </a:r>
            <a:r>
              <a:rPr sz="4400" dirty="0">
                <a:latin typeface="Harlow Solid Italic" panose="04030604020F02020D02" pitchFamily="82" charset="0"/>
              </a:rPr>
              <a:t> </a:t>
            </a:r>
            <a:r>
              <a:rPr lang="pt-BR" sz="4400" dirty="0">
                <a:latin typeface="Harlow Solid Italic" panose="04030604020F02020D02" pitchFamily="82" charset="0"/>
              </a:rPr>
              <a:t>a Natureza</a:t>
            </a:r>
            <a:endParaRPr sz="4400" dirty="0">
              <a:latin typeface="Harlow Solid Italic" panose="04030604020F02020D02" pitchFamily="8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C7F5ED-8B82-4CEA-8547-1E0F2B94528C}"/>
              </a:ext>
            </a:extLst>
          </p:cNvPr>
          <p:cNvSpPr txBox="1"/>
          <p:nvPr/>
        </p:nvSpPr>
        <p:spPr>
          <a:xfrm>
            <a:off x="1016000" y="3761483"/>
            <a:ext cx="723900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Dawn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cientific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K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nowledge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about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Nature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Campo verde com árvores ao fundo&#10;&#10;Descrição gerada automaticamente">
            <a:extLst>
              <a:ext uri="{FF2B5EF4-FFF2-40B4-BE49-F238E27FC236}">
                <a16:creationId xmlns:a16="http://schemas.microsoft.com/office/drawing/2014/main" id="{A43AE6BD-A9C8-49F2-8C53-D25C3744E2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" r="2635" b="-2"/>
          <a:stretch/>
        </p:blipFill>
        <p:spPr>
          <a:xfrm>
            <a:off x="147637" y="173518"/>
            <a:ext cx="8848725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526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03076"/>
            <a:ext cx="416560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272299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183DB14-EA4D-40F0-9A4D-BCC233BB1D4F}"/>
              </a:ext>
            </a:extLst>
          </p:cNvPr>
          <p:cNvSpPr txBox="1"/>
          <p:nvPr/>
        </p:nvSpPr>
        <p:spPr>
          <a:xfrm>
            <a:off x="4397828" y="1982691"/>
            <a:ext cx="4586514" cy="41190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Intensity Mapping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beginning of the Dark Energy era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 new capture technique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Resources: FAPESP, China, MCTI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More resources: Government of </a:t>
            </a:r>
            <a:r>
              <a:rPr lang="en-US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Paraíba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, FINEP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Private enterprise?</a:t>
            </a:r>
          </a:p>
        </p:txBody>
      </p:sp>
      <p:graphicFrame>
        <p:nvGraphicFramePr>
          <p:cNvPr id="9" name="CaixaDeTexto 6">
            <a:extLst>
              <a:ext uri="{FF2B5EF4-FFF2-40B4-BE49-F238E27FC236}">
                <a16:creationId xmlns:a16="http://schemas.microsoft.com/office/drawing/2014/main" id="{6EABA2CA-2733-4867-9673-B4DFD5A829CC}"/>
              </a:ext>
            </a:extLst>
          </p:cNvPr>
          <p:cNvGraphicFramePr/>
          <p:nvPr/>
        </p:nvGraphicFramePr>
        <p:xfrm>
          <a:off x="159658" y="1248229"/>
          <a:ext cx="3628572" cy="601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29285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Primeiras Ideias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323595"/>
            <a:ext cx="45865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first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Ideas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123371" y="1534183"/>
            <a:ext cx="4238171" cy="4793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Haveria possibilidade de outros recursos?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De qualquer modo o Projeto está avançando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As cornetas vão sendo construídas (ver seminário Prof. C.A.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Wuensche</a:t>
            </a: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Outros aspectos estão preparados: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outriggers</a:t>
            </a: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 (forquilhas) para detecção das Rajadas rápidas de Rádio.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Futuro: extensões do BINGO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F4D593-6712-4E77-8605-7E5E2FBE252C}"/>
              </a:ext>
            </a:extLst>
          </p:cNvPr>
          <p:cNvSpPr txBox="1"/>
          <p:nvPr/>
        </p:nvSpPr>
        <p:spPr>
          <a:xfrm>
            <a:off x="4484913" y="1877866"/>
            <a:ext cx="4412343" cy="3872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Would there be any possibility of other resources?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In any case, the Project is advancing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Horns are being built (see Seminar </a:t>
            </a:r>
            <a:r>
              <a:rPr lang="en-US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Prof.C.A</a:t>
            </a: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. </a:t>
            </a:r>
            <a:r>
              <a:rPr lang="en-US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Wuensche</a:t>
            </a: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Other aspects are prepared: outriggers for detection of fast radio bursts.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Future: BINGO extensions</a:t>
            </a:r>
          </a:p>
        </p:txBody>
      </p:sp>
    </p:spTree>
    <p:extLst>
      <p:ext uri="{BB962C8B-B14F-4D97-AF65-F5344CB8AC3E}">
        <p14:creationId xmlns:p14="http://schemas.microsoft.com/office/powerpoint/2010/main" val="102439377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8416" y="2274721"/>
            <a:ext cx="5547168" cy="2977081"/>
          </a:xfrm>
          <a:custGeom>
            <a:avLst/>
            <a:gdLst/>
            <a:ahLst/>
            <a:cxnLst/>
            <a:rect l="l" t="t" r="r" b="b"/>
            <a:pathLst>
              <a:path w="11094336" h="5954162">
                <a:moveTo>
                  <a:pt x="0" y="0"/>
                </a:moveTo>
                <a:lnTo>
                  <a:pt x="11094336" y="0"/>
                </a:lnTo>
                <a:lnTo>
                  <a:pt x="11094336" y="5954162"/>
                </a:lnTo>
                <a:lnTo>
                  <a:pt x="0" y="5954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4125"/>
              </a:lnSpc>
              <a:spcBef>
                <a:spcPct val="0"/>
              </a:spcBef>
            </a:pPr>
            <a:r>
              <a:rPr lang="en-US" sz="2750" kern="1200">
                <a:solidFill>
                  <a:srgbClr val="FFFFFF"/>
                </a:solidFill>
                <a:latin typeface="字由点字倔强黑"/>
              </a:rPr>
              <a:t>BINGO: BAO “Hubble diagram”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881" y="1499515"/>
            <a:ext cx="2196688" cy="2089728"/>
          </a:xfrm>
          <a:custGeom>
            <a:avLst/>
            <a:gdLst/>
            <a:ahLst/>
            <a:cxnLst/>
            <a:rect l="l" t="t" r="r" b="b"/>
            <a:pathLst>
              <a:path w="4393376" h="4179456">
                <a:moveTo>
                  <a:pt x="0" y="0"/>
                </a:moveTo>
                <a:lnTo>
                  <a:pt x="4393376" y="0"/>
                </a:lnTo>
                <a:lnTo>
                  <a:pt x="4393376" y="4179456"/>
                </a:lnTo>
                <a:lnTo>
                  <a:pt x="0" y="417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" r="-116"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442875" y="1499515"/>
            <a:ext cx="2212382" cy="2084857"/>
          </a:xfrm>
          <a:custGeom>
            <a:avLst/>
            <a:gdLst/>
            <a:ahLst/>
            <a:cxnLst/>
            <a:rect l="l" t="t" r="r" b="b"/>
            <a:pathLst>
              <a:path w="4424764" h="4169713">
                <a:moveTo>
                  <a:pt x="0" y="0"/>
                </a:moveTo>
                <a:lnTo>
                  <a:pt x="4424764" y="0"/>
                </a:lnTo>
                <a:lnTo>
                  <a:pt x="4424764" y="4169713"/>
                </a:lnTo>
                <a:lnTo>
                  <a:pt x="0" y="4169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7" b="-357"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0750" y="1499515"/>
            <a:ext cx="2124341" cy="2089728"/>
          </a:xfrm>
          <a:custGeom>
            <a:avLst/>
            <a:gdLst/>
            <a:ahLst/>
            <a:cxnLst/>
            <a:rect l="l" t="t" r="r" b="b"/>
            <a:pathLst>
              <a:path w="4248681" h="4179456">
                <a:moveTo>
                  <a:pt x="0" y="0"/>
                </a:moveTo>
                <a:lnTo>
                  <a:pt x="4248681" y="0"/>
                </a:lnTo>
                <a:lnTo>
                  <a:pt x="4248681" y="4179456"/>
                </a:lnTo>
                <a:lnTo>
                  <a:pt x="0" y="4179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61881" y="3584372"/>
            <a:ext cx="2180994" cy="2093928"/>
          </a:xfrm>
          <a:custGeom>
            <a:avLst/>
            <a:gdLst/>
            <a:ahLst/>
            <a:cxnLst/>
            <a:rect l="l" t="t" r="r" b="b"/>
            <a:pathLst>
              <a:path w="4361987" h="4187856">
                <a:moveTo>
                  <a:pt x="0" y="0"/>
                </a:moveTo>
                <a:lnTo>
                  <a:pt x="4361987" y="0"/>
                </a:lnTo>
                <a:lnTo>
                  <a:pt x="4361987" y="4187856"/>
                </a:lnTo>
                <a:lnTo>
                  <a:pt x="0" y="4187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442875" y="3584372"/>
            <a:ext cx="2134861" cy="2095644"/>
          </a:xfrm>
          <a:custGeom>
            <a:avLst/>
            <a:gdLst/>
            <a:ahLst/>
            <a:cxnLst/>
            <a:rect l="l" t="t" r="r" b="b"/>
            <a:pathLst>
              <a:path w="4269722" h="4191287">
                <a:moveTo>
                  <a:pt x="0" y="0"/>
                </a:moveTo>
                <a:lnTo>
                  <a:pt x="4269722" y="0"/>
                </a:lnTo>
                <a:lnTo>
                  <a:pt x="4269722" y="4191287"/>
                </a:lnTo>
                <a:lnTo>
                  <a:pt x="0" y="4191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" b="-105"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568722" y="3582658"/>
            <a:ext cx="2209792" cy="2097357"/>
          </a:xfrm>
          <a:custGeom>
            <a:avLst/>
            <a:gdLst/>
            <a:ahLst/>
            <a:cxnLst/>
            <a:rect l="l" t="t" r="r" b="b"/>
            <a:pathLst>
              <a:path w="4419584" h="4194713">
                <a:moveTo>
                  <a:pt x="0" y="0"/>
                </a:moveTo>
                <a:lnTo>
                  <a:pt x="4419584" y="0"/>
                </a:lnTo>
                <a:lnTo>
                  <a:pt x="4419584" y="4194712"/>
                </a:lnTo>
                <a:lnTo>
                  <a:pt x="0" y="4194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9777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4125"/>
              </a:lnSpc>
              <a:spcBef>
                <a:spcPct val="0"/>
              </a:spcBef>
            </a:pPr>
            <a:r>
              <a:rPr lang="en-US" sz="2750" kern="1200">
                <a:solidFill>
                  <a:srgbClr val="FFFFFF"/>
                </a:solidFill>
                <a:latin typeface="字由点字倔强黑"/>
              </a:rPr>
              <a:t>Forecasts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5793" y="5689539"/>
            <a:ext cx="2426546" cy="12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1055"/>
              </a:lnSpc>
            </a:pPr>
            <a:r>
              <a:rPr lang="en-US" sz="753" kern="1200">
                <a:solidFill>
                  <a:srgbClr val="FDFDFD"/>
                </a:solidFill>
                <a:latin typeface="Arimo Bold"/>
              </a:rPr>
              <a:t>BINGO project paper VII (Costa et al. 2022)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4125"/>
              </a:lnSpc>
              <a:spcBef>
                <a:spcPct val="0"/>
              </a:spcBef>
            </a:pPr>
            <a:r>
              <a:rPr lang="en-US" sz="2750" kern="1200">
                <a:solidFill>
                  <a:srgbClr val="FFFFFF"/>
                </a:solidFill>
                <a:latin typeface="字由点字倔强黑"/>
              </a:rPr>
              <a:t>BINGO ABDUS Science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9312" y="2077887"/>
            <a:ext cx="8115300" cy="361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0807" lvl="1" indent="-155404" defTabSz="457200" hangingPunct="1">
              <a:lnSpc>
                <a:spcPts val="2015"/>
              </a:lnSpc>
              <a:buFont typeface="Arial"/>
              <a:buChar char="•"/>
            </a:pPr>
            <a:r>
              <a:rPr lang="en-US" sz="1440" kern="1200">
                <a:solidFill>
                  <a:srgbClr val="FEFE00"/>
                </a:solidFill>
                <a:latin typeface="Arimo"/>
              </a:rPr>
              <a:t>B</a:t>
            </a:r>
            <a:r>
              <a:rPr lang="en-US" sz="1440" kern="1200">
                <a:solidFill>
                  <a:srgbClr val="FDFDFD"/>
                </a:solidFill>
                <a:latin typeface="Arimo"/>
              </a:rPr>
              <a:t>aryon </a:t>
            </a:r>
            <a:r>
              <a:rPr lang="en-US" sz="1440" kern="1200">
                <a:solidFill>
                  <a:srgbClr val="FEFE00"/>
                </a:solidFill>
                <a:latin typeface="Arimo"/>
              </a:rPr>
              <a:t>A</a:t>
            </a:r>
            <a:r>
              <a:rPr lang="en-US" sz="1440" kern="1200">
                <a:solidFill>
                  <a:srgbClr val="FDFDFD"/>
                </a:solidFill>
                <a:latin typeface="Arimo"/>
              </a:rPr>
              <a:t>ccoustic</a:t>
            </a:r>
            <a:r>
              <a:rPr lang="en-US" sz="1440" kern="1200">
                <a:solidFill>
                  <a:srgbClr val="FEFE00"/>
                </a:solidFill>
                <a:latin typeface="Arimo"/>
              </a:rPr>
              <a:t> O</a:t>
            </a:r>
            <a:r>
              <a:rPr lang="en-US" sz="1440" kern="1200">
                <a:solidFill>
                  <a:srgbClr val="FDFDFD"/>
                </a:solidFill>
                <a:latin typeface="Arimo"/>
              </a:rPr>
              <a:t>scillations at radio frequency where the original aim of the Project (</a:t>
            </a:r>
            <a:r>
              <a:rPr lang="en-US" sz="1440" kern="1200">
                <a:solidFill>
                  <a:srgbClr val="D9D9D9"/>
                </a:solidFill>
                <a:latin typeface="Arimo"/>
              </a:rPr>
              <a:t>as it has been devised in 2010)</a:t>
            </a:r>
            <a:r>
              <a:rPr lang="en-US" sz="1440" kern="1200">
                <a:solidFill>
                  <a:srgbClr val="FDFDFD"/>
                </a:solidFill>
                <a:latin typeface="Arimo"/>
              </a:rPr>
              <a:t>. The background idea if to fix, crossing with data from Planck and the future SKA, to enhance the accuracy of Cosmological parameters and eventually</a:t>
            </a:r>
            <a:r>
              <a:rPr lang="en-US" sz="1440" kern="1200">
                <a:solidFill>
                  <a:srgbClr val="FFEDCC"/>
                </a:solidFill>
                <a:latin typeface="Arimo"/>
              </a:rPr>
              <a:t> </a:t>
            </a:r>
            <a:r>
              <a:rPr lang="en-US" sz="1440" kern="1200">
                <a:solidFill>
                  <a:srgbClr val="FFDE59"/>
                </a:solidFill>
                <a:latin typeface="Arimo"/>
              </a:rPr>
              <a:t>probe the dynamics of the Dark Sector</a:t>
            </a:r>
          </a:p>
          <a:p>
            <a:pPr defTabSz="457200" hangingPunct="1">
              <a:lnSpc>
                <a:spcPts val="2015"/>
              </a:lnSpc>
            </a:pPr>
            <a:endParaRPr lang="en-US" sz="1440" kern="1200">
              <a:solidFill>
                <a:srgbClr val="FFDE59"/>
              </a:solidFill>
              <a:latin typeface="Arimo"/>
            </a:endParaRPr>
          </a:p>
          <a:p>
            <a:pPr marL="310807" lvl="1" indent="-155404" defTabSz="457200" hangingPunct="1">
              <a:lnSpc>
                <a:spcPts val="2015"/>
              </a:lnSpc>
              <a:buFont typeface="Arial"/>
              <a:buChar char="•"/>
            </a:pPr>
            <a:r>
              <a:rPr lang="en-US" sz="1440" kern="1200">
                <a:solidFill>
                  <a:srgbClr val="FDFDFD"/>
                </a:solidFill>
                <a:latin typeface="Arimo"/>
              </a:rPr>
              <a:t>Such that the aim was, however, too ambitious, but </a:t>
            </a:r>
            <a:r>
              <a:rPr lang="en-US" sz="1440" kern="1200">
                <a:solidFill>
                  <a:srgbClr val="FEFE00"/>
                </a:solidFill>
                <a:latin typeface="Arimo"/>
              </a:rPr>
              <a:t>ABDUS (Advanced Bingo Dark Universe Studies) </a:t>
            </a:r>
            <a:r>
              <a:rPr lang="en-US" sz="1440" kern="1200">
                <a:solidFill>
                  <a:srgbClr val="FDFDFD"/>
                </a:solidFill>
                <a:latin typeface="Arimo"/>
              </a:rPr>
              <a:t>may have a better grip into the problem and realize the original aim properly.</a:t>
            </a:r>
          </a:p>
          <a:p>
            <a:pPr defTabSz="457200" hangingPunct="1">
              <a:lnSpc>
                <a:spcPts val="2015"/>
              </a:lnSpc>
            </a:pPr>
            <a:endParaRPr lang="en-US" sz="1440" kern="1200">
              <a:solidFill>
                <a:srgbClr val="FDFDFD"/>
              </a:solidFill>
              <a:latin typeface="Arimo"/>
            </a:endParaRPr>
          </a:p>
          <a:p>
            <a:pPr marL="310807" lvl="1" indent="-155404" defTabSz="457200" hangingPunct="1">
              <a:lnSpc>
                <a:spcPts val="2015"/>
              </a:lnSpc>
              <a:buFont typeface="Arial"/>
              <a:buChar char="•"/>
            </a:pPr>
            <a:r>
              <a:rPr lang="en-US" sz="1440" kern="1200">
                <a:solidFill>
                  <a:srgbClr val="FFDE59"/>
                </a:solidFill>
                <a:latin typeface="Arimo"/>
              </a:rPr>
              <a:t>Fast Radio Bursts. </a:t>
            </a:r>
            <a:r>
              <a:rPr lang="en-US" sz="1440" kern="1200">
                <a:solidFill>
                  <a:srgbClr val="FDFDFD"/>
                </a:solidFill>
                <a:latin typeface="Arimo"/>
              </a:rPr>
              <a:t>It was soon realized that even the original BINGO was a proper device to probe transientes. The recente (at that time) discovery of</a:t>
            </a:r>
            <a:r>
              <a:rPr lang="en-US" sz="1440" kern="1200">
                <a:solidFill>
                  <a:srgbClr val="FEFE00"/>
                </a:solidFill>
                <a:latin typeface="Arimo"/>
              </a:rPr>
              <a:t> </a:t>
            </a:r>
            <a:r>
              <a:rPr lang="en-US" sz="1440" kern="1200">
                <a:solidFill>
                  <a:srgbClr val="FAE088"/>
                </a:solidFill>
                <a:latin typeface="Arimo"/>
                <a:ea typeface="Arimo"/>
              </a:rPr>
              <a:t>FRB´s became a target,</a:t>
            </a:r>
            <a:r>
              <a:rPr lang="en-US" sz="1440" kern="1200">
                <a:solidFill>
                  <a:srgbClr val="FDFDFD"/>
                </a:solidFill>
                <a:latin typeface="Arimo"/>
              </a:rPr>
              <a:t> and today is one of the mais subjects for the second BINGO phase, ABDUS.</a:t>
            </a:r>
          </a:p>
          <a:p>
            <a:pPr defTabSz="457200" hangingPunct="1">
              <a:lnSpc>
                <a:spcPts val="2015"/>
              </a:lnSpc>
            </a:pPr>
            <a:endParaRPr lang="en-US" sz="1440" kern="1200">
              <a:solidFill>
                <a:srgbClr val="FDFDFD"/>
              </a:solidFill>
              <a:latin typeface="Arimo"/>
            </a:endParaRPr>
          </a:p>
          <a:p>
            <a:pPr marL="332397" lvl="1" indent="-166198" defTabSz="457200" hangingPunct="1">
              <a:lnSpc>
                <a:spcPts val="2155"/>
              </a:lnSpc>
              <a:buFont typeface="Arial"/>
              <a:buChar char="•"/>
            </a:pPr>
            <a:r>
              <a:rPr lang="en-US" sz="1540" kern="1200">
                <a:solidFill>
                  <a:srgbClr val="FDFDFD"/>
                </a:solidFill>
                <a:latin typeface="Arimo"/>
              </a:rPr>
              <a:t>Transients in general (pulsars, some flaring stars) may be under the scope of BINGO and ABDUS.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4125"/>
              </a:lnSpc>
              <a:spcBef>
                <a:spcPct val="0"/>
              </a:spcBef>
            </a:pPr>
            <a:r>
              <a:rPr lang="en-US" sz="2750" kern="1200">
                <a:solidFill>
                  <a:srgbClr val="FFFFFF"/>
                </a:solidFill>
                <a:latin typeface="字由点字倔强黑"/>
              </a:rPr>
              <a:t>ABDUS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9312" y="2068362"/>
            <a:ext cx="8115300" cy="31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824" lvl="1" indent="-188912" defTabSz="457200" hangingPunct="1">
              <a:lnSpc>
                <a:spcPts val="2450"/>
              </a:lnSpc>
              <a:buFont typeface="Arial"/>
              <a:buChar char="•"/>
            </a:pPr>
            <a:r>
              <a:rPr lang="en-US" sz="1750" kern="1200">
                <a:solidFill>
                  <a:srgbClr val="FFFFFF"/>
                </a:solidFill>
                <a:latin typeface="Arimo"/>
              </a:rPr>
              <a:t>The </a:t>
            </a:r>
            <a:r>
              <a:rPr lang="en-US" sz="1750" kern="1200">
                <a:solidFill>
                  <a:srgbClr val="FEFE00"/>
                </a:solidFill>
                <a:latin typeface="Arimo"/>
              </a:rPr>
              <a:t>BINGO Project </a:t>
            </a:r>
            <a:r>
              <a:rPr lang="en-US" sz="1750" kern="1200">
                <a:solidFill>
                  <a:srgbClr val="FFFFFF"/>
                </a:solidFill>
                <a:latin typeface="Arimo"/>
              </a:rPr>
              <a:t>in based on an original design of </a:t>
            </a:r>
            <a:r>
              <a:rPr lang="en-US" sz="1750" kern="1200">
                <a:solidFill>
                  <a:srgbClr val="A8FFFA"/>
                </a:solidFill>
                <a:latin typeface="Arimo"/>
              </a:rPr>
              <a:t>about 50 metallic (aluminium) horns</a:t>
            </a:r>
            <a:r>
              <a:rPr lang="en-US" sz="1750" kern="1200">
                <a:solidFill>
                  <a:srgbClr val="FFFFFF"/>
                </a:solidFill>
                <a:latin typeface="Arimo"/>
              </a:rPr>
              <a:t> collecting the sky radiation from a </a:t>
            </a:r>
            <a:r>
              <a:rPr lang="en-US" sz="1750" kern="1200">
                <a:solidFill>
                  <a:srgbClr val="A8FFFA"/>
                </a:solidFill>
                <a:latin typeface="Arimo"/>
              </a:rPr>
              <a:t>double mirror design</a:t>
            </a:r>
            <a:r>
              <a:rPr lang="en-US" sz="1750" kern="1200">
                <a:solidFill>
                  <a:srgbClr val="FFFFFF"/>
                </a:solidFill>
                <a:latin typeface="Arimo"/>
              </a:rPr>
              <a:t>. Such a possibility turned out to be very expensive, with little compensation for the price (in fact, the very original proposal mentioned even plaster horns) </a:t>
            </a:r>
          </a:p>
          <a:p>
            <a:pPr defTabSz="457200" hangingPunct="1">
              <a:lnSpc>
                <a:spcPts val="2450"/>
              </a:lnSpc>
            </a:pPr>
            <a:endParaRPr lang="en-US" sz="1750" kern="1200">
              <a:solidFill>
                <a:srgbClr val="FFFFFF"/>
              </a:solidFill>
              <a:latin typeface="Arimo"/>
            </a:endParaRPr>
          </a:p>
          <a:p>
            <a:pPr marL="377824" lvl="1" indent="-188912" defTabSz="457200" hangingPunct="1">
              <a:lnSpc>
                <a:spcPts val="2450"/>
              </a:lnSpc>
              <a:buFont typeface="Arial"/>
              <a:buChar char="•"/>
            </a:pPr>
            <a:r>
              <a:rPr lang="en-US" sz="1750" kern="1200">
                <a:solidFill>
                  <a:srgbClr val="FFFFFF"/>
                </a:solidFill>
                <a:latin typeface="Arimo"/>
              </a:rPr>
              <a:t>A </a:t>
            </a:r>
            <a:r>
              <a:rPr lang="en-US" sz="1750" kern="1200">
                <a:solidFill>
                  <a:srgbClr val="FEFE00"/>
                </a:solidFill>
                <a:latin typeface="Arimo"/>
              </a:rPr>
              <a:t>second proposal</a:t>
            </a:r>
            <a:r>
              <a:rPr lang="en-US" sz="1750" kern="1200">
                <a:solidFill>
                  <a:srgbClr val="FFFFFF"/>
                </a:solidFill>
                <a:latin typeface="Arimo"/>
              </a:rPr>
              <a:t> with chariots to improve covering of the sky (Nyquist) along the Years permited to have a proposal with less horns, thus </a:t>
            </a:r>
            <a:r>
              <a:rPr lang="en-US" sz="1750" kern="1200">
                <a:solidFill>
                  <a:srgbClr val="A8FFFA"/>
                </a:solidFill>
                <a:latin typeface="Arimo"/>
              </a:rPr>
              <a:t>Much less expensive.</a:t>
            </a:r>
          </a:p>
          <a:p>
            <a:pPr defTabSz="457200" hangingPunct="1">
              <a:lnSpc>
                <a:spcPts val="2450"/>
              </a:lnSpc>
            </a:pPr>
            <a:endParaRPr lang="en-US" sz="1750" kern="1200">
              <a:solidFill>
                <a:srgbClr val="A8FFFA"/>
              </a:solidFill>
              <a:latin typeface="Arimo"/>
            </a:endParaRPr>
          </a:p>
          <a:p>
            <a:pPr marL="377824" lvl="1" indent="-188912" defTabSz="457200" hangingPunct="1">
              <a:lnSpc>
                <a:spcPts val="2450"/>
              </a:lnSpc>
              <a:buFont typeface="Arial"/>
              <a:buChar char="•"/>
            </a:pPr>
            <a:r>
              <a:rPr lang="en-US" sz="1750" kern="1200">
                <a:solidFill>
                  <a:srgbClr val="FFFFFF"/>
                </a:solidFill>
                <a:latin typeface="Arimo"/>
              </a:rPr>
              <a:t>Now, an extraordinary improvement occurs with the </a:t>
            </a:r>
            <a:r>
              <a:rPr lang="en-US" sz="1750" kern="1200">
                <a:solidFill>
                  <a:srgbClr val="FEFE00"/>
                </a:solidFill>
                <a:latin typeface="Arimo"/>
              </a:rPr>
              <a:t>Vivaldi antennas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13" y="1929125"/>
            <a:ext cx="4133407" cy="3793808"/>
          </a:xfrm>
          <a:custGeom>
            <a:avLst/>
            <a:gdLst/>
            <a:ahLst/>
            <a:cxnLst/>
            <a:rect l="l" t="t" r="r" b="b"/>
            <a:pathLst>
              <a:path w="8266813" h="7587615">
                <a:moveTo>
                  <a:pt x="0" y="0"/>
                </a:moveTo>
                <a:lnTo>
                  <a:pt x="8266813" y="0"/>
                </a:lnTo>
                <a:lnTo>
                  <a:pt x="8266813" y="7587614"/>
                </a:lnTo>
                <a:lnTo>
                  <a:pt x="0" y="758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268195" y="1929125"/>
            <a:ext cx="2912132" cy="2782343"/>
          </a:xfrm>
          <a:custGeom>
            <a:avLst/>
            <a:gdLst/>
            <a:ahLst/>
            <a:cxnLst/>
            <a:rect l="l" t="t" r="r" b="b"/>
            <a:pathLst>
              <a:path w="5824263" h="5564685">
                <a:moveTo>
                  <a:pt x="0" y="0"/>
                </a:moveTo>
                <a:lnTo>
                  <a:pt x="5824263" y="0"/>
                </a:lnTo>
                <a:lnTo>
                  <a:pt x="5824263" y="5564685"/>
                </a:lnTo>
                <a:lnTo>
                  <a:pt x="0" y="5564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049586"/>
            <a:ext cx="914400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3034"/>
              </a:lnSpc>
            </a:pPr>
            <a:r>
              <a:rPr lang="en-US" sz="2550" kern="1200">
                <a:solidFill>
                  <a:srgbClr val="FFFFFF"/>
                </a:solidFill>
                <a:latin typeface="字由点字倔强黑"/>
              </a:rPr>
              <a:t>Improvement in ABDUS Project: </a:t>
            </a:r>
          </a:p>
          <a:p>
            <a:pPr algn="ctr" defTabSz="457200" hangingPunct="1">
              <a:lnSpc>
                <a:spcPts val="3034"/>
              </a:lnSpc>
            </a:pPr>
            <a:r>
              <a:rPr lang="en-US" sz="2550" kern="1200">
                <a:solidFill>
                  <a:srgbClr val="FFFFFF"/>
                </a:solidFill>
                <a:latin typeface="字由点字倔强黑"/>
              </a:rPr>
              <a:t>BAO“Hubble diagram”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43410" y="4803489"/>
            <a:ext cx="4003186" cy="95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457200" hangingPunct="1">
              <a:lnSpc>
                <a:spcPts val="1889"/>
              </a:lnSpc>
            </a:pPr>
            <a:r>
              <a:rPr lang="en-US" sz="1410" kern="1200">
                <a:solidFill>
                  <a:srgbClr val="A8FFFA"/>
                </a:solidFill>
                <a:latin typeface="Arimo"/>
              </a:rPr>
              <a:t>Figs:</a:t>
            </a:r>
            <a:r>
              <a:rPr lang="en-US" sz="1410" kern="1200">
                <a:solidFill>
                  <a:srgbClr val="FFFFFF"/>
                </a:solidFill>
                <a:latin typeface="Arimo"/>
              </a:rPr>
              <a:t> we present here the expected results for 5 cases: BINGO, SKA 1 and 2, ABDUS (BINGO-HR) using phased arrays and ABDUS with a Mantis like station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6596" y="3102609"/>
            <a:ext cx="4294017" cy="2717047"/>
          </a:xfrm>
          <a:custGeom>
            <a:avLst/>
            <a:gdLst/>
            <a:ahLst/>
            <a:cxnLst/>
            <a:rect l="l" t="t" r="r" b="b"/>
            <a:pathLst>
              <a:path w="8588033" h="5434094">
                <a:moveTo>
                  <a:pt x="0" y="0"/>
                </a:moveTo>
                <a:lnTo>
                  <a:pt x="8588033" y="0"/>
                </a:lnTo>
                <a:lnTo>
                  <a:pt x="8588033" y="5434094"/>
                </a:lnTo>
                <a:lnTo>
                  <a:pt x="0" y="543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395819" y="1472679"/>
            <a:ext cx="2173646" cy="1362152"/>
          </a:xfrm>
          <a:custGeom>
            <a:avLst/>
            <a:gdLst/>
            <a:ahLst/>
            <a:cxnLst/>
            <a:rect l="l" t="t" r="r" b="b"/>
            <a:pathLst>
              <a:path w="4347292" h="2724303">
                <a:moveTo>
                  <a:pt x="0" y="0"/>
                </a:moveTo>
                <a:lnTo>
                  <a:pt x="4347291" y="0"/>
                </a:lnTo>
                <a:lnTo>
                  <a:pt x="4347291" y="2724303"/>
                </a:lnTo>
                <a:lnTo>
                  <a:pt x="0" y="2724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14350" y="2773134"/>
            <a:ext cx="3617674" cy="554175"/>
          </a:xfrm>
          <a:custGeom>
            <a:avLst/>
            <a:gdLst/>
            <a:ahLst/>
            <a:cxnLst/>
            <a:rect l="l" t="t" r="r" b="b"/>
            <a:pathLst>
              <a:path w="7235348" h="1108350">
                <a:moveTo>
                  <a:pt x="0" y="0"/>
                </a:moveTo>
                <a:lnTo>
                  <a:pt x="7235348" y="0"/>
                </a:lnTo>
                <a:lnTo>
                  <a:pt x="7235348" y="1108350"/>
                </a:lnTo>
                <a:lnTo>
                  <a:pt x="0" y="1108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1049586"/>
            <a:ext cx="914400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3034"/>
              </a:lnSpc>
            </a:pPr>
            <a:r>
              <a:rPr lang="en-US" sz="2550" kern="1200">
                <a:solidFill>
                  <a:srgbClr val="FFFFFF"/>
                </a:solidFill>
                <a:latin typeface="字由点字倔强黑"/>
              </a:rPr>
              <a:t>Searching for FRBs with BINGO.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690" y="1801059"/>
            <a:ext cx="3789680" cy="3313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6" defTabSz="457200" hangingPunct="1">
              <a:lnSpc>
                <a:spcPts val="1995"/>
              </a:lnSpc>
              <a:buFont typeface="Arial"/>
              <a:buChar char="•"/>
            </a:pPr>
            <a:r>
              <a:rPr lang="en-US" sz="1500" kern="1200">
                <a:solidFill>
                  <a:srgbClr val="FFFFFF"/>
                </a:solidFill>
                <a:latin typeface="Arimo"/>
              </a:rPr>
              <a:t>The FRB will have an intrinsic flux, which is modelled by our mock catalogue given observed data (Luo et al 2020.)</a:t>
            </a:r>
          </a:p>
          <a:p>
            <a:pPr defTabSz="457200" hangingPunct="1">
              <a:lnSpc>
                <a:spcPts val="1995"/>
              </a:lnSpc>
            </a:pPr>
            <a:endParaRPr lang="en-US" sz="1500" kern="1200">
              <a:solidFill>
                <a:srgbClr val="FFFFFF"/>
              </a:solidFill>
              <a:latin typeface="Arimo"/>
            </a:endParaRPr>
          </a:p>
          <a:p>
            <a:pPr defTabSz="457200" hangingPunct="1">
              <a:lnSpc>
                <a:spcPts val="1995"/>
              </a:lnSpc>
            </a:pPr>
            <a:endParaRPr lang="en-US" sz="1500" kern="1200">
              <a:solidFill>
                <a:srgbClr val="FFFFFF"/>
              </a:solidFill>
              <a:latin typeface="Arimo"/>
            </a:endParaRPr>
          </a:p>
          <a:p>
            <a:pPr defTabSz="457200" hangingPunct="1">
              <a:lnSpc>
                <a:spcPts val="1995"/>
              </a:lnSpc>
            </a:pPr>
            <a:endParaRPr lang="en-US" sz="1500" kern="1200">
              <a:solidFill>
                <a:srgbClr val="FFFFFF"/>
              </a:solidFill>
              <a:latin typeface="Arimo"/>
            </a:endParaRPr>
          </a:p>
          <a:p>
            <a:pPr defTabSz="457200" hangingPunct="1">
              <a:lnSpc>
                <a:spcPts val="1995"/>
              </a:lnSpc>
            </a:pPr>
            <a:endParaRPr lang="en-US" sz="1500" kern="1200">
              <a:solidFill>
                <a:srgbClr val="FFFFFF"/>
              </a:solidFill>
              <a:latin typeface="Arimo"/>
            </a:endParaRPr>
          </a:p>
          <a:p>
            <a:pPr defTabSz="457200" hangingPunct="1">
              <a:lnSpc>
                <a:spcPts val="1995"/>
              </a:lnSpc>
            </a:pPr>
            <a:endParaRPr lang="en-US" sz="1500" kern="1200">
              <a:solidFill>
                <a:srgbClr val="FFFFFF"/>
              </a:solidFill>
              <a:latin typeface="Arimo"/>
            </a:endParaRPr>
          </a:p>
          <a:p>
            <a:pPr marL="323853" lvl="1" indent="-161926" defTabSz="457200" hangingPunct="1">
              <a:lnSpc>
                <a:spcPts val="1995"/>
              </a:lnSpc>
              <a:buFont typeface="Arial"/>
              <a:buChar char="•"/>
            </a:pPr>
            <a:r>
              <a:rPr lang="en-US" sz="1500" kern="1200">
                <a:solidFill>
                  <a:srgbClr val="FFFFFF"/>
                </a:solidFill>
                <a:latin typeface="Arimo"/>
              </a:rPr>
              <a:t>The noise is obtained given telescope and outrigger characteristics.</a:t>
            </a:r>
          </a:p>
          <a:p>
            <a:pPr defTabSz="457200" hangingPunct="1">
              <a:lnSpc>
                <a:spcPts val="1995"/>
              </a:lnSpc>
            </a:pPr>
            <a:endParaRPr lang="en-US" sz="1500" kern="1200">
              <a:solidFill>
                <a:srgbClr val="FFFFFF"/>
              </a:solidFill>
              <a:latin typeface="Arimo"/>
            </a:endParaRPr>
          </a:p>
          <a:p>
            <a:pPr marL="323853" lvl="1" indent="-161926" defTabSz="457200" hangingPunct="1">
              <a:lnSpc>
                <a:spcPts val="1995"/>
              </a:lnSpc>
              <a:buFont typeface="Arial"/>
              <a:buChar char="•"/>
            </a:pPr>
            <a:r>
              <a:rPr lang="en-US" sz="1500" kern="1200">
                <a:solidFill>
                  <a:srgbClr val="FFFFFF"/>
                </a:solidFill>
                <a:latin typeface="Arimo"/>
              </a:rPr>
              <a:t>A mock catalogue is created for the entire sky.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2000" y="1838890"/>
            <a:ext cx="930411" cy="59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1584"/>
              </a:lnSpc>
            </a:pPr>
            <a:r>
              <a:rPr lang="en-US" sz="1139" kern="1200">
                <a:solidFill>
                  <a:srgbClr val="F1DBFF"/>
                </a:solidFill>
                <a:latin typeface="Arimo Bold"/>
              </a:rPr>
              <a:t>Effective maximum redshift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7437" y="2806255"/>
            <a:ext cx="930411" cy="18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1584"/>
              </a:lnSpc>
            </a:pPr>
            <a:r>
              <a:rPr lang="en-US" sz="1139" kern="1200">
                <a:solidFill>
                  <a:srgbClr val="F1DBFF"/>
                </a:solidFill>
                <a:latin typeface="Arimo Bold"/>
              </a:rPr>
              <a:t>S/N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210" y="3641140"/>
            <a:ext cx="7301275" cy="2233009"/>
          </a:xfrm>
          <a:custGeom>
            <a:avLst/>
            <a:gdLst/>
            <a:ahLst/>
            <a:cxnLst/>
            <a:rect l="l" t="t" r="r" b="b"/>
            <a:pathLst>
              <a:path w="14602550" h="4466017">
                <a:moveTo>
                  <a:pt x="0" y="0"/>
                </a:moveTo>
                <a:lnTo>
                  <a:pt x="14602550" y="0"/>
                </a:lnTo>
                <a:lnTo>
                  <a:pt x="14602550" y="4466017"/>
                </a:lnTo>
                <a:lnTo>
                  <a:pt x="0" y="4466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12" r="-1398" b="-979"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503643" y="1479544"/>
            <a:ext cx="2483842" cy="2122822"/>
          </a:xfrm>
          <a:custGeom>
            <a:avLst/>
            <a:gdLst/>
            <a:ahLst/>
            <a:cxnLst/>
            <a:rect l="l" t="t" r="r" b="b"/>
            <a:pathLst>
              <a:path w="4967684" h="4245644">
                <a:moveTo>
                  <a:pt x="0" y="0"/>
                </a:moveTo>
                <a:lnTo>
                  <a:pt x="4967683" y="0"/>
                </a:lnTo>
                <a:lnTo>
                  <a:pt x="4967683" y="4245644"/>
                </a:lnTo>
                <a:lnTo>
                  <a:pt x="0" y="424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7" t="-2734"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049586"/>
            <a:ext cx="914400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3034"/>
              </a:lnSpc>
            </a:pPr>
            <a:r>
              <a:rPr lang="en-US" sz="2550" kern="1200">
                <a:solidFill>
                  <a:srgbClr val="FFFFFF"/>
                </a:solidFill>
                <a:latin typeface="字由点字倔强黑"/>
              </a:rPr>
              <a:t>Search for FRBs with BINGO main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337" y="2145052"/>
            <a:ext cx="3789680" cy="74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457200" hangingPunct="1">
              <a:lnSpc>
                <a:spcPts val="1995"/>
              </a:lnSpc>
            </a:pPr>
            <a:r>
              <a:rPr lang="en-US" sz="1500" kern="1200">
                <a:solidFill>
                  <a:srgbClr val="FFFFFF"/>
                </a:solidFill>
                <a:latin typeface="Arimo"/>
              </a:rPr>
              <a:t>Several </a:t>
            </a:r>
            <a:r>
              <a:rPr lang="en-US" sz="1500" kern="1200">
                <a:solidFill>
                  <a:srgbClr val="A8FFFA"/>
                </a:solidFill>
                <a:latin typeface="Arimo"/>
              </a:rPr>
              <a:t>FRBs</a:t>
            </a:r>
            <a:r>
              <a:rPr lang="en-US" sz="1500" kern="1200">
                <a:solidFill>
                  <a:srgbClr val="FFFFFF"/>
                </a:solidFill>
                <a:latin typeface="Arimo"/>
              </a:rPr>
              <a:t> will be found, </a:t>
            </a:r>
            <a:r>
              <a:rPr lang="en-US" sz="1500" kern="1200">
                <a:solidFill>
                  <a:srgbClr val="FEFE00"/>
                </a:solidFill>
                <a:latin typeface="Arimo"/>
              </a:rPr>
              <a:t>competitive with CHIMES</a:t>
            </a:r>
            <a:r>
              <a:rPr lang="en-US" sz="1500" kern="1200">
                <a:solidFill>
                  <a:srgbClr val="FFFFFF"/>
                </a:solidFill>
                <a:latin typeface="Arimo"/>
              </a:rPr>
              <a:t>, but no localization is possible with the main telescope only.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 Terra Redonda"/>
          <p:cNvSpPr txBox="1">
            <a:spLocks noGrp="1"/>
          </p:cNvSpPr>
          <p:nvPr>
            <p:ph type="title" idx="4294967295"/>
          </p:nvPr>
        </p:nvSpPr>
        <p:spPr>
          <a:xfrm>
            <a:off x="266699" y="228598"/>
            <a:ext cx="3283857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>
                <a:latin typeface="Harlow Solid Italic" panose="04030604020F02020D02" pitchFamily="82" charset="0"/>
              </a:rPr>
              <a:t>A Terra Redonda</a:t>
            </a:r>
          </a:p>
        </p:txBody>
      </p:sp>
      <p:sp>
        <p:nvSpPr>
          <p:cNvPr id="90" name="Há indícios do conhecimento de dias mais longos em altas latitudes entre os antigos gregos (talvez mesmo em Homero)…"/>
          <p:cNvSpPr txBox="1">
            <a:spLocks noGrp="1"/>
          </p:cNvSpPr>
          <p:nvPr>
            <p:ph type="body" idx="4294967295"/>
          </p:nvPr>
        </p:nvSpPr>
        <p:spPr>
          <a:xfrm>
            <a:off x="145142" y="1774371"/>
            <a:ext cx="3817258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ias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mais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longos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em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altas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latitudes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, fato conhecido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entre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antigos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gregos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Heródoto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fenícios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circumnavegaram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África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com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Sol à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direita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ao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irem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para Oeste.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A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idéia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de Terra redonda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século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quinto A.C.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B640D2-BC90-4ED9-A099-91B8B12B02C0}"/>
              </a:ext>
            </a:extLst>
          </p:cNvPr>
          <p:cNvSpPr txBox="1"/>
          <p:nvPr/>
        </p:nvSpPr>
        <p:spPr>
          <a:xfrm>
            <a:off x="5109029" y="502581"/>
            <a:ext cx="342537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Round Earth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C6BC3E-B97C-4739-B378-125D19C12E9F}"/>
              </a:ext>
            </a:extLst>
          </p:cNvPr>
          <p:cNvSpPr txBox="1"/>
          <p:nvPr/>
        </p:nvSpPr>
        <p:spPr>
          <a:xfrm>
            <a:off x="4572000" y="2202623"/>
            <a:ext cx="4296229" cy="3900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Longer days at high latitudes known to the ancient Greeks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Herodotus: Phoenicians circumnavigated Africa with sun on the right as they went west.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US" sz="280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The idea of Round Earth: fifth century A.C.</a:t>
            </a:r>
            <a:endParaRPr kumimoji="0" lang="pt-BR" sz="280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2484" y="1575998"/>
            <a:ext cx="4133292" cy="2096770"/>
          </a:xfrm>
          <a:custGeom>
            <a:avLst/>
            <a:gdLst/>
            <a:ahLst/>
            <a:cxnLst/>
            <a:rect l="l" t="t" r="r" b="b"/>
            <a:pathLst>
              <a:path w="8266584" h="4193539">
                <a:moveTo>
                  <a:pt x="0" y="0"/>
                </a:moveTo>
                <a:lnTo>
                  <a:pt x="8266584" y="0"/>
                </a:lnTo>
                <a:lnTo>
                  <a:pt x="8266584" y="4193539"/>
                </a:lnTo>
                <a:lnTo>
                  <a:pt x="0" y="4193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3376"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761414" y="2386125"/>
            <a:ext cx="2175154" cy="2573285"/>
          </a:xfrm>
          <a:custGeom>
            <a:avLst/>
            <a:gdLst/>
            <a:ahLst/>
            <a:cxnLst/>
            <a:rect l="l" t="t" r="r" b="b"/>
            <a:pathLst>
              <a:path w="4350307" h="5146569">
                <a:moveTo>
                  <a:pt x="0" y="0"/>
                </a:moveTo>
                <a:lnTo>
                  <a:pt x="4350308" y="0"/>
                </a:lnTo>
                <a:lnTo>
                  <a:pt x="4350308" y="5146569"/>
                </a:lnTo>
                <a:lnTo>
                  <a:pt x="0" y="5146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049586"/>
            <a:ext cx="914400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3034"/>
              </a:lnSpc>
            </a:pPr>
            <a:r>
              <a:rPr lang="en-US" sz="2550" kern="1200">
                <a:solidFill>
                  <a:srgbClr val="FFFFFF"/>
                </a:solidFill>
                <a:latin typeface="字由点字倔强黑"/>
              </a:rPr>
              <a:t>Using outriggers to locate the FRBs</a:t>
            </a:r>
          </a:p>
        </p:txBody>
      </p:sp>
      <p:sp>
        <p:nvSpPr>
          <p:cNvPr id="5" name="Freeform 5"/>
          <p:cNvSpPr/>
          <p:nvPr/>
        </p:nvSpPr>
        <p:spPr>
          <a:xfrm>
            <a:off x="1312484" y="3672768"/>
            <a:ext cx="4133292" cy="2171047"/>
          </a:xfrm>
          <a:custGeom>
            <a:avLst/>
            <a:gdLst/>
            <a:ahLst/>
            <a:cxnLst/>
            <a:rect l="l" t="t" r="r" b="b"/>
            <a:pathLst>
              <a:path w="8266584" h="4342094">
                <a:moveTo>
                  <a:pt x="0" y="0"/>
                </a:moveTo>
                <a:lnTo>
                  <a:pt x="8266584" y="0"/>
                </a:lnTo>
                <a:lnTo>
                  <a:pt x="8266584" y="4342094"/>
                </a:lnTo>
                <a:lnTo>
                  <a:pt x="0" y="434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" t="-97031" r="-155"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5373" y="1674472"/>
            <a:ext cx="3747370" cy="1330557"/>
            <a:chOff x="0" y="0"/>
            <a:chExt cx="2387348" cy="8476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7348" cy="847662"/>
            </a:xfrm>
            <a:custGeom>
              <a:avLst/>
              <a:gdLst/>
              <a:ahLst/>
              <a:cxnLst/>
              <a:rect l="l" t="t" r="r" b="b"/>
              <a:pathLst>
                <a:path w="2387348" h="847662">
                  <a:moveTo>
                    <a:pt x="0" y="0"/>
                  </a:moveTo>
                  <a:lnTo>
                    <a:pt x="2387348" y="0"/>
                  </a:lnTo>
                  <a:lnTo>
                    <a:pt x="2387348" y="847662"/>
                  </a:lnTo>
                  <a:lnTo>
                    <a:pt x="0" y="84766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3000"/>
                  </a:srgbClr>
                </a:gs>
                <a:gs pos="100000">
                  <a:srgbClr val="3533CD">
                    <a:alpha val="43000"/>
                  </a:srgbClr>
                </a:gs>
              </a:gsLst>
              <a:lin ang="0"/>
            </a:gradFill>
            <a:ln w="38100" cap="sq">
              <a:solidFill>
                <a:srgbClr val="FEFE00">
                  <a:alpha val="42745"/>
                </a:srgbClr>
              </a:solidFill>
              <a:prstDash val="solid"/>
              <a:miter/>
            </a:ln>
          </p:spPr>
          <p:txBody>
            <a:bodyPr/>
            <a:lstStyle/>
            <a:p>
              <a:pPr defTabSz="457200" hangingPunct="1"/>
              <a:endParaRPr lang="en-US" sz="9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87348" cy="90481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 defTabSz="457200" hangingPunct="1">
                <a:lnSpc>
                  <a:spcPts val="1500"/>
                </a:lnSpc>
              </a:pPr>
              <a:endParaRPr sz="9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572000" y="1773856"/>
            <a:ext cx="2007310" cy="568421"/>
          </a:xfrm>
          <a:custGeom>
            <a:avLst/>
            <a:gdLst/>
            <a:ahLst/>
            <a:cxnLst/>
            <a:rect l="l" t="t" r="r" b="b"/>
            <a:pathLst>
              <a:path w="4014619" h="1136841">
                <a:moveTo>
                  <a:pt x="0" y="0"/>
                </a:moveTo>
                <a:lnTo>
                  <a:pt x="4014619" y="0"/>
                </a:lnTo>
                <a:lnTo>
                  <a:pt x="4014619" y="1136841"/>
                </a:lnTo>
                <a:lnTo>
                  <a:pt x="0" y="1136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648683" y="2417739"/>
            <a:ext cx="3421577" cy="509506"/>
          </a:xfrm>
          <a:custGeom>
            <a:avLst/>
            <a:gdLst/>
            <a:ahLst/>
            <a:cxnLst/>
            <a:rect l="l" t="t" r="r" b="b"/>
            <a:pathLst>
              <a:path w="6843154" h="1019012">
                <a:moveTo>
                  <a:pt x="0" y="0"/>
                </a:moveTo>
                <a:lnTo>
                  <a:pt x="6843154" y="0"/>
                </a:lnTo>
                <a:lnTo>
                  <a:pt x="6843154" y="1019012"/>
                </a:lnTo>
                <a:lnTo>
                  <a:pt x="0" y="1019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175620" y="3069351"/>
            <a:ext cx="5367080" cy="2806025"/>
          </a:xfrm>
          <a:custGeom>
            <a:avLst/>
            <a:gdLst/>
            <a:ahLst/>
            <a:cxnLst/>
            <a:rect l="l" t="t" r="r" b="b"/>
            <a:pathLst>
              <a:path w="10734160" h="5612050">
                <a:moveTo>
                  <a:pt x="0" y="0"/>
                </a:moveTo>
                <a:lnTo>
                  <a:pt x="10734159" y="0"/>
                </a:lnTo>
                <a:lnTo>
                  <a:pt x="10734159" y="5612051"/>
                </a:lnTo>
                <a:lnTo>
                  <a:pt x="0" y="5612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1059656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4125"/>
              </a:lnSpc>
              <a:spcBef>
                <a:spcPct val="0"/>
              </a:spcBef>
            </a:pPr>
            <a:r>
              <a:rPr lang="en-US" sz="2750" kern="1200">
                <a:solidFill>
                  <a:srgbClr val="FFFFFF"/>
                </a:solidFill>
                <a:latin typeface="字由点字倔强黑"/>
              </a:rPr>
              <a:t>Cross Correlations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7193" y="2146546"/>
            <a:ext cx="4254807" cy="29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191" lvl="1" indent="-171596" defTabSz="457200" hangingPunct="1">
              <a:lnSpc>
                <a:spcPts val="2575"/>
              </a:lnSpc>
              <a:buFont typeface="Arial"/>
              <a:buChar char="•"/>
            </a:pPr>
            <a:r>
              <a:rPr lang="en-US" sz="1590" kern="1200">
                <a:solidFill>
                  <a:srgbClr val="FFFFFF"/>
                </a:solidFill>
                <a:latin typeface="Arimo"/>
              </a:rPr>
              <a:t>Several stations, signal to noise given by: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3491" y="3742358"/>
            <a:ext cx="2716406" cy="139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4661" lvl="1" indent="-187330" defTabSz="457200" hangingPunct="1">
              <a:lnSpc>
                <a:spcPts val="2811"/>
              </a:lnSpc>
              <a:buFont typeface="Arial"/>
              <a:buChar char="•"/>
            </a:pPr>
            <a:r>
              <a:rPr lang="en-US" sz="1735" kern="1200">
                <a:solidFill>
                  <a:srgbClr val="FFFFFF"/>
                </a:solidFill>
                <a:latin typeface="Arimo"/>
              </a:rPr>
              <a:t>We aim to have </a:t>
            </a:r>
            <a:r>
              <a:rPr lang="en-US" sz="1735" kern="1200">
                <a:solidFill>
                  <a:srgbClr val="A8FFFA"/>
                </a:solidFill>
                <a:latin typeface="Arimo"/>
              </a:rPr>
              <a:t>three stations</a:t>
            </a:r>
            <a:r>
              <a:rPr lang="en-US" sz="1735" kern="1200">
                <a:solidFill>
                  <a:srgbClr val="FFFFFF"/>
                </a:solidFill>
                <a:latin typeface="Arimo"/>
              </a:rPr>
              <a:t> at different locations, to be able to cross correlate them.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4125"/>
              </a:lnSpc>
              <a:spcBef>
                <a:spcPct val="0"/>
              </a:spcBef>
            </a:pPr>
            <a:r>
              <a:rPr lang="en-US" sz="2750" kern="1200">
                <a:solidFill>
                  <a:srgbClr val="FFFFFF"/>
                </a:solidFill>
                <a:latin typeface="字由点字倔强黑"/>
              </a:rPr>
              <a:t>ABDUS and phased array antennas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8221" y="2457196"/>
            <a:ext cx="8121430" cy="254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0012" lvl="1" indent="-150006" defTabSz="457200" hangingPunct="1">
              <a:lnSpc>
                <a:spcPts val="2015"/>
              </a:lnSpc>
              <a:buFont typeface="Arial"/>
              <a:buChar char="•"/>
            </a:pPr>
            <a:r>
              <a:rPr lang="en-US" sz="1390" kern="1200">
                <a:solidFill>
                  <a:srgbClr val="FFFFFF"/>
                </a:solidFill>
                <a:latin typeface="Arimo"/>
              </a:rPr>
              <a:t>Phased arrays consist of closely distributed antenna elements, allowing synthesis of multiple independent beams.</a:t>
            </a:r>
          </a:p>
          <a:p>
            <a:pPr defTabSz="457200" hangingPunct="1">
              <a:lnSpc>
                <a:spcPts val="2015"/>
              </a:lnSpc>
            </a:pPr>
            <a:endParaRPr lang="en-US" sz="1390" kern="1200">
              <a:solidFill>
                <a:srgbClr val="FFFFFF"/>
              </a:solidFill>
              <a:latin typeface="Arimo"/>
            </a:endParaRPr>
          </a:p>
          <a:p>
            <a:pPr marL="300012" lvl="1" indent="-150006" defTabSz="457200" hangingPunct="1">
              <a:lnSpc>
                <a:spcPts val="2015"/>
              </a:lnSpc>
              <a:buFont typeface="Arial"/>
              <a:buChar char="•"/>
            </a:pPr>
            <a:r>
              <a:rPr lang="en-US" sz="1390" kern="1200">
                <a:solidFill>
                  <a:srgbClr val="FFFFFF"/>
                </a:solidFill>
                <a:latin typeface="Arimo"/>
              </a:rPr>
              <a:t>ABDUS proposes the use of phased arrays to boost BINGO's capabilities.</a:t>
            </a:r>
          </a:p>
          <a:p>
            <a:pPr defTabSz="457200" hangingPunct="1">
              <a:lnSpc>
                <a:spcPts val="2015"/>
              </a:lnSpc>
            </a:pPr>
            <a:endParaRPr lang="en-US" sz="1390" kern="1200">
              <a:solidFill>
                <a:srgbClr val="FFFFFF"/>
              </a:solidFill>
              <a:latin typeface="Arimo"/>
            </a:endParaRPr>
          </a:p>
          <a:p>
            <a:pPr marL="300012" lvl="1" indent="-150006" defTabSz="457200" hangingPunct="1">
              <a:lnSpc>
                <a:spcPts val="2015"/>
              </a:lnSpc>
              <a:buFont typeface="Arial"/>
              <a:buChar char="•"/>
            </a:pPr>
            <a:r>
              <a:rPr lang="en-US" sz="1390" kern="1200">
                <a:solidFill>
                  <a:srgbClr val="FFFFFF"/>
                </a:solidFill>
                <a:latin typeface="Arimo"/>
              </a:rPr>
              <a:t>ABDUS-1 involves associating phased arrays with the BINGO focal plane using Vivaldi antennas and beamformers.</a:t>
            </a:r>
          </a:p>
          <a:p>
            <a:pPr defTabSz="457200" hangingPunct="1">
              <a:lnSpc>
                <a:spcPts val="2015"/>
              </a:lnSpc>
            </a:pPr>
            <a:endParaRPr lang="en-US" sz="1390" kern="1200">
              <a:solidFill>
                <a:srgbClr val="FFFFFF"/>
              </a:solidFill>
              <a:latin typeface="Arimo"/>
            </a:endParaRPr>
          </a:p>
          <a:p>
            <a:pPr marL="300012" lvl="1" indent="-150006" defTabSz="457200" hangingPunct="1">
              <a:lnSpc>
                <a:spcPts val="2015"/>
              </a:lnSpc>
              <a:buFont typeface="Arial"/>
              <a:buChar char="•"/>
            </a:pPr>
            <a:r>
              <a:rPr lang="en-US" sz="1390" kern="1200">
                <a:solidFill>
                  <a:srgbClr val="FFFFFF"/>
                </a:solidFill>
                <a:latin typeface="Arimo"/>
              </a:rPr>
              <a:t>ABDUS-2 includes outriggers composed of feed horns and phased-array stations 20 km away to achieve higher angular resolution.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553" y="1567972"/>
            <a:ext cx="2249647" cy="1846741"/>
          </a:xfrm>
          <a:custGeom>
            <a:avLst/>
            <a:gdLst/>
            <a:ahLst/>
            <a:cxnLst/>
            <a:rect l="l" t="t" r="r" b="b"/>
            <a:pathLst>
              <a:path w="4499294" h="3693481">
                <a:moveTo>
                  <a:pt x="0" y="0"/>
                </a:moveTo>
                <a:lnTo>
                  <a:pt x="4499294" y="0"/>
                </a:lnTo>
                <a:lnTo>
                  <a:pt x="4499294" y="3693481"/>
                </a:lnTo>
                <a:lnTo>
                  <a:pt x="0" y="3693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09588" y="3318412"/>
            <a:ext cx="3566479" cy="2275032"/>
          </a:xfrm>
          <a:custGeom>
            <a:avLst/>
            <a:gdLst/>
            <a:ahLst/>
            <a:cxnLst/>
            <a:rect l="l" t="t" r="r" b="b"/>
            <a:pathLst>
              <a:path w="7132958" h="4550064">
                <a:moveTo>
                  <a:pt x="0" y="0"/>
                </a:moveTo>
                <a:lnTo>
                  <a:pt x="7132958" y="0"/>
                </a:lnTo>
                <a:lnTo>
                  <a:pt x="7132958" y="4550063"/>
                </a:lnTo>
                <a:lnTo>
                  <a:pt x="0" y="4550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36"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572000" y="3429000"/>
            <a:ext cx="3841028" cy="2164443"/>
          </a:xfrm>
          <a:custGeom>
            <a:avLst/>
            <a:gdLst/>
            <a:ahLst/>
            <a:cxnLst/>
            <a:rect l="l" t="t" r="r" b="b"/>
            <a:pathLst>
              <a:path w="7682056" h="4328886">
                <a:moveTo>
                  <a:pt x="0" y="0"/>
                </a:moveTo>
                <a:lnTo>
                  <a:pt x="7682056" y="0"/>
                </a:lnTo>
                <a:lnTo>
                  <a:pt x="7682056" y="4328886"/>
                </a:lnTo>
                <a:lnTo>
                  <a:pt x="0" y="432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964406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4125"/>
              </a:lnSpc>
              <a:spcBef>
                <a:spcPct val="0"/>
              </a:spcBef>
            </a:pPr>
            <a:r>
              <a:rPr lang="en-US" sz="2750" kern="1200">
                <a:solidFill>
                  <a:srgbClr val="FFFFFF"/>
                </a:solidFill>
                <a:latin typeface="字由点字倔强黑"/>
              </a:rPr>
              <a:t>Unit Cell simulation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480" y="1885941"/>
            <a:ext cx="3857897" cy="113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0012" lvl="1" indent="-150006" defTabSz="457200" hangingPunct="1">
              <a:lnSpc>
                <a:spcPts val="1820"/>
              </a:lnSpc>
              <a:buFont typeface="Arial"/>
              <a:buChar char="•"/>
            </a:pPr>
            <a:r>
              <a:rPr lang="en-US" sz="1390" kern="1200">
                <a:solidFill>
                  <a:srgbClr val="FFFFFF"/>
                </a:solidFill>
                <a:latin typeface="Arimo"/>
              </a:rPr>
              <a:t>One unit cell is assumed with four antenna elements, two for each polarization.</a:t>
            </a:r>
          </a:p>
          <a:p>
            <a:pPr defTabSz="457200" hangingPunct="1">
              <a:lnSpc>
                <a:spcPts val="1820"/>
              </a:lnSpc>
            </a:pPr>
            <a:endParaRPr lang="en-US" sz="1390" kern="1200">
              <a:solidFill>
                <a:srgbClr val="FFFFFF"/>
              </a:solidFill>
              <a:latin typeface="Arimo"/>
            </a:endParaRPr>
          </a:p>
          <a:p>
            <a:pPr marL="300012" lvl="1" indent="-150006" defTabSz="457200" hangingPunct="1">
              <a:lnSpc>
                <a:spcPts val="1820"/>
              </a:lnSpc>
              <a:buFont typeface="Arial"/>
              <a:buChar char="•"/>
            </a:pPr>
            <a:r>
              <a:rPr lang="en-US" sz="1390" kern="1200">
                <a:solidFill>
                  <a:srgbClr val="FFFFFF"/>
                </a:solidFill>
                <a:latin typeface="Arimo"/>
              </a:rPr>
              <a:t>We excite two elements of same polarization and run EM simulations on HFSS sofware.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907" y="2982959"/>
            <a:ext cx="3310939" cy="2788503"/>
          </a:xfrm>
          <a:custGeom>
            <a:avLst/>
            <a:gdLst/>
            <a:ahLst/>
            <a:cxnLst/>
            <a:rect l="l" t="t" r="r" b="b"/>
            <a:pathLst>
              <a:path w="6621877" h="5577005">
                <a:moveTo>
                  <a:pt x="0" y="0"/>
                </a:moveTo>
                <a:lnTo>
                  <a:pt x="6621877" y="0"/>
                </a:lnTo>
                <a:lnTo>
                  <a:pt x="6621877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999011" y="3446280"/>
            <a:ext cx="3630640" cy="2049646"/>
          </a:xfrm>
          <a:custGeom>
            <a:avLst/>
            <a:gdLst/>
            <a:ahLst/>
            <a:cxnLst/>
            <a:rect l="l" t="t" r="r" b="b"/>
            <a:pathLst>
              <a:path w="7261279" h="4099291">
                <a:moveTo>
                  <a:pt x="0" y="0"/>
                </a:moveTo>
                <a:lnTo>
                  <a:pt x="7261279" y="0"/>
                </a:lnTo>
                <a:lnTo>
                  <a:pt x="7261279" y="4099291"/>
                </a:lnTo>
                <a:lnTo>
                  <a:pt x="0" y="4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707465" y="1548828"/>
            <a:ext cx="2375656" cy="1785876"/>
          </a:xfrm>
          <a:custGeom>
            <a:avLst/>
            <a:gdLst/>
            <a:ahLst/>
            <a:cxnLst/>
            <a:rect l="l" t="t" r="r" b="b"/>
            <a:pathLst>
              <a:path w="4751312" h="3571752">
                <a:moveTo>
                  <a:pt x="0" y="0"/>
                </a:moveTo>
                <a:lnTo>
                  <a:pt x="4751312" y="0"/>
                </a:lnTo>
                <a:lnTo>
                  <a:pt x="4751312" y="3571752"/>
                </a:lnTo>
                <a:lnTo>
                  <a:pt x="0" y="3571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1040606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4125"/>
              </a:lnSpc>
              <a:spcBef>
                <a:spcPct val="0"/>
              </a:spcBef>
            </a:pPr>
            <a:r>
              <a:rPr lang="en-US" sz="2750" kern="1200">
                <a:solidFill>
                  <a:srgbClr val="FFFFFF"/>
                </a:solidFill>
                <a:latin typeface="字由点字倔强黑"/>
              </a:rPr>
              <a:t>Vivaldi Tile simulation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9983" y="1745944"/>
            <a:ext cx="4752788" cy="136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0012" lvl="1" indent="-150006" defTabSz="457200" hangingPunct="1">
              <a:lnSpc>
                <a:spcPts val="1820"/>
              </a:lnSpc>
              <a:buFont typeface="Arial"/>
              <a:buChar char="•"/>
            </a:pPr>
            <a:r>
              <a:rPr lang="en-US" sz="1390" kern="1200">
                <a:solidFill>
                  <a:srgbClr val="FFFFFF"/>
                </a:solidFill>
                <a:latin typeface="Arimo"/>
              </a:rPr>
              <a:t>We simulated a 2x8 array. It correspond to a 35cm x 134 cm tile that will be used on ABDUS project. </a:t>
            </a:r>
          </a:p>
          <a:p>
            <a:pPr defTabSz="457200" hangingPunct="1">
              <a:lnSpc>
                <a:spcPts val="1820"/>
              </a:lnSpc>
            </a:pPr>
            <a:endParaRPr lang="en-US" sz="1390" kern="1200">
              <a:solidFill>
                <a:srgbClr val="FFFFFF"/>
              </a:solidFill>
              <a:latin typeface="Arimo"/>
            </a:endParaRPr>
          </a:p>
          <a:p>
            <a:pPr marL="300012" lvl="1" indent="-150006" defTabSz="457200" hangingPunct="1">
              <a:lnSpc>
                <a:spcPts val="1820"/>
              </a:lnSpc>
              <a:buFont typeface="Arial"/>
              <a:buChar char="•"/>
            </a:pPr>
            <a:r>
              <a:rPr lang="en-US" sz="1390" kern="1200">
                <a:solidFill>
                  <a:srgbClr val="FFFFFF"/>
                </a:solidFill>
                <a:latin typeface="Arimo"/>
              </a:rPr>
              <a:t>The tile is also under tests on ASTRON facilities and will be sent to Brazil after some measurements be finished.</a:t>
            </a:r>
          </a:p>
          <a:p>
            <a:pPr defTabSz="457200" hangingPunct="1">
              <a:lnSpc>
                <a:spcPts val="1820"/>
              </a:lnSpc>
            </a:pPr>
            <a:endParaRPr lang="en-US" sz="1390" kern="1200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3123673"/>
            <a:ext cx="4539153" cy="2498682"/>
          </a:xfrm>
          <a:custGeom>
            <a:avLst/>
            <a:gdLst/>
            <a:ahLst/>
            <a:cxnLst/>
            <a:rect l="l" t="t" r="r" b="b"/>
            <a:pathLst>
              <a:path w="9078305" h="4997363">
                <a:moveTo>
                  <a:pt x="0" y="0"/>
                </a:moveTo>
                <a:lnTo>
                  <a:pt x="9078305" y="0"/>
                </a:lnTo>
                <a:lnTo>
                  <a:pt x="9078305" y="4997363"/>
                </a:lnTo>
                <a:lnTo>
                  <a:pt x="0" y="4997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215979" y="1947505"/>
            <a:ext cx="3670917" cy="3145667"/>
          </a:xfrm>
          <a:custGeom>
            <a:avLst/>
            <a:gdLst/>
            <a:ahLst/>
            <a:cxnLst/>
            <a:rect l="l" t="t" r="r" b="b"/>
            <a:pathLst>
              <a:path w="7341834" h="6291333">
                <a:moveTo>
                  <a:pt x="0" y="0"/>
                </a:moveTo>
                <a:lnTo>
                  <a:pt x="7341834" y="0"/>
                </a:lnTo>
                <a:lnTo>
                  <a:pt x="7341834" y="6291334"/>
                </a:lnTo>
                <a:lnTo>
                  <a:pt x="0" y="6291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457200" hangingPunct="1"/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168241"/>
            <a:ext cx="9144000" cy="47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hangingPunct="1">
              <a:lnSpc>
                <a:spcPts val="4125"/>
              </a:lnSpc>
              <a:spcBef>
                <a:spcPct val="0"/>
              </a:spcBef>
            </a:pPr>
            <a:r>
              <a:rPr lang="en-US" sz="2750" kern="1200">
                <a:solidFill>
                  <a:srgbClr val="FFFFFF"/>
                </a:solidFill>
                <a:latin typeface="字由点字倔强黑"/>
              </a:rPr>
              <a:t>Vivaldi Tile simulation: scanning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9983" y="1933217"/>
            <a:ext cx="4467684" cy="129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6246" lvl="1" indent="-143123" defTabSz="457200" hangingPunct="1">
              <a:lnSpc>
                <a:spcPts val="1697"/>
              </a:lnSpc>
              <a:buFont typeface="Arial"/>
              <a:buChar char="•"/>
            </a:pPr>
            <a:r>
              <a:rPr lang="en-US" sz="1326" kern="1200">
                <a:solidFill>
                  <a:srgbClr val="FFFFFF"/>
                </a:solidFill>
                <a:latin typeface="Arimo"/>
              </a:rPr>
              <a:t>The array can be be electronically steered to point in different directions without moving the antennas.</a:t>
            </a:r>
          </a:p>
          <a:p>
            <a:pPr defTabSz="457200" hangingPunct="1">
              <a:lnSpc>
                <a:spcPts val="1697"/>
              </a:lnSpc>
            </a:pPr>
            <a:endParaRPr lang="en-US" sz="1326" kern="1200">
              <a:solidFill>
                <a:srgbClr val="FFFFFF"/>
              </a:solidFill>
              <a:latin typeface="Arimo"/>
            </a:endParaRPr>
          </a:p>
          <a:p>
            <a:pPr marL="286246" lvl="1" indent="-143123" defTabSz="457200" hangingPunct="1">
              <a:lnSpc>
                <a:spcPts val="1697"/>
              </a:lnSpc>
              <a:buFont typeface="Arial"/>
              <a:buChar char="•"/>
            </a:pPr>
            <a:r>
              <a:rPr lang="en-US" sz="1326" kern="1200">
                <a:solidFill>
                  <a:srgbClr val="FFFFFF"/>
                </a:solidFill>
                <a:latin typeface="Arimo"/>
              </a:rPr>
              <a:t>We then present simulations steering in some different directions.</a:t>
            </a:r>
          </a:p>
          <a:p>
            <a:pPr defTabSz="457200" hangingPunct="1">
              <a:lnSpc>
                <a:spcPts val="1697"/>
              </a:lnSpc>
            </a:pPr>
            <a:endParaRPr lang="en-US" sz="1326" kern="1200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600594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159657" y="1703828"/>
            <a:ext cx="3933372" cy="4385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Rajadas Rápidas de Rádio: os eventos mais energéticos do Universo.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Equivalem a um trilhão de toneladas de massa convertidos em energia pura 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(E=mc</a:t>
            </a:r>
            <a:r>
              <a:rPr lang="en-US" sz="2400" i="1" baseline="30000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2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)</a:t>
            </a: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Três dias de produção de energia pelo Sol, ejetados em um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milisegundo</a:t>
            </a: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EF24B03-CD05-4293-9005-4588ABB51486}"/>
              </a:ext>
            </a:extLst>
          </p:cNvPr>
          <p:cNvSpPr txBox="1"/>
          <p:nvPr/>
        </p:nvSpPr>
        <p:spPr>
          <a:xfrm>
            <a:off x="4572000" y="1199476"/>
            <a:ext cx="3933372" cy="5227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Fast Radio Bursts: the most energetic events in the Universe.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Equivalent to one trillion tons of mass converted into pure energy (E=mc</a:t>
            </a:r>
            <a:r>
              <a:rPr lang="en-US" sz="2400" i="1" baseline="30000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2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Three days of energy production by the Sun, ejected in one millisecond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480260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600594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0" y="1740785"/>
            <a:ext cx="3599542" cy="4793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Teorias da Gravitação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Teorias Alternativas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Astrofísica de pulsares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Distribuição de matéria no Universo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Explicação dos processos envolvidos nas explosões que geram as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RRRs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8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DC4336-0998-4EFB-AB75-05C8AA80D7DD}"/>
              </a:ext>
            </a:extLst>
          </p:cNvPr>
          <p:cNvSpPr txBox="1"/>
          <p:nvPr/>
        </p:nvSpPr>
        <p:spPr>
          <a:xfrm>
            <a:off x="4484914" y="1408144"/>
            <a:ext cx="4209143" cy="53424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Alternative Theories of Gravitation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Alternative Theories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Pulsar astrophysics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Distribution of matter in the Universe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Explanation of the processes involved in the explosions that generate FRBs.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108061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26077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818744" y="62362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159657" y="1148868"/>
            <a:ext cx="3556000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Explicação dos processos envolvidos nas explosões que geram as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RRRs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BINGO e as forquilhas (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Amilcar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Queiroz)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Escrutinando nossos céus: sensoriamento remoto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7AF268-CB8C-42C4-8ED2-54C6D8352DD7}"/>
              </a:ext>
            </a:extLst>
          </p:cNvPr>
          <p:cNvSpPr txBox="1"/>
          <p:nvPr/>
        </p:nvSpPr>
        <p:spPr>
          <a:xfrm>
            <a:off x="4702629" y="1333534"/>
            <a:ext cx="4281714" cy="38882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Explanation of the processes involved in explosions that may generate FRBs.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BINGO and outriggers (Amilcar Queiroz)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Scrutinizing our skies: remote sensing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3294527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3FBE047-9362-4B83-810A-5C32A70ADA7B}"/>
              </a:ext>
            </a:extLst>
          </p:cNvPr>
          <p:cNvSpPr txBox="1"/>
          <p:nvPr/>
        </p:nvSpPr>
        <p:spPr>
          <a:xfrm>
            <a:off x="377371" y="1015841"/>
            <a:ext cx="8606972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Radio Telescópio BINGO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Agradecemos seu Interesse e Sua Contribuição!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A3814D-C207-40F7-8C1A-1FD8B73F0950}"/>
              </a:ext>
            </a:extLst>
          </p:cNvPr>
          <p:cNvSpPr txBox="1"/>
          <p:nvPr/>
        </p:nvSpPr>
        <p:spPr>
          <a:xfrm>
            <a:off x="493486" y="3565630"/>
            <a:ext cx="8316685" cy="281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Radiotelescope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Thank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you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for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Your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Interest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and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Your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Contribution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!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eabdalla@if.usp.br</a:t>
            </a:r>
          </a:p>
        </p:txBody>
      </p:sp>
    </p:spTree>
    <p:extLst>
      <p:ext uri="{BB962C8B-B14F-4D97-AF65-F5344CB8AC3E}">
        <p14:creationId xmlns:p14="http://schemas.microsoft.com/office/powerpoint/2010/main" val="436441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Virgem-azulada.png" descr="Virgem-azulada.png"/>
          <p:cNvPicPr>
            <a:picLocks noChangeAspect="1"/>
          </p:cNvPicPr>
          <p:nvPr/>
        </p:nvPicPr>
        <p:blipFill rotWithShape="1">
          <a:blip r:embed="rId2"/>
          <a:srcRect t="46" r="1" b="2123"/>
          <a:stretch/>
        </p:blipFill>
        <p:spPr>
          <a:xfrm>
            <a:off x="3886578" y="10"/>
            <a:ext cx="5257422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6" name="Freeform: Shape 91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860054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7" name="Freeform: Shape 93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86912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 Universo em Tempos Imemoriais."/>
          <p:cNvSpPr txBox="1">
            <a:spLocks noGrp="1"/>
          </p:cNvSpPr>
          <p:nvPr>
            <p:ph type="title" idx="4294967295"/>
          </p:nvPr>
        </p:nvSpPr>
        <p:spPr>
          <a:xfrm>
            <a:off x="603504" y="1396289"/>
            <a:ext cx="35868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777240">
              <a:defRPr sz="374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defTabSz="914400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O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Universo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em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Tempos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Imemoriais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770C07-66D6-45CD-B2D5-BAA0722D1A4F}"/>
              </a:ext>
            </a:extLst>
          </p:cNvPr>
          <p:cNvSpPr txBox="1"/>
          <p:nvPr/>
        </p:nvSpPr>
        <p:spPr>
          <a:xfrm>
            <a:off x="636605" y="3676317"/>
            <a:ext cx="3586843" cy="178539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Universe at </a:t>
            </a:r>
            <a:r>
              <a:rPr kumimoji="0" lang="en-US" b="0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Imemorial</a:t>
            </a: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Times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Movimentos do Sol"/>
          <p:cNvSpPr txBox="1">
            <a:spLocks noGrp="1"/>
          </p:cNvSpPr>
          <p:nvPr>
            <p:ph type="title" idx="4294967295"/>
          </p:nvPr>
        </p:nvSpPr>
        <p:spPr>
          <a:xfrm>
            <a:off x="148772" y="249237"/>
            <a:ext cx="3537857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4000" dirty="0" err="1">
                <a:latin typeface="Harlow Solid Italic" panose="04030604020F02020D02" pitchFamily="82" charset="0"/>
              </a:rPr>
              <a:t>Movimentos</a:t>
            </a:r>
            <a:r>
              <a:rPr sz="4000" dirty="0">
                <a:latin typeface="Harlow Solid Italic" panose="04030604020F02020D02" pitchFamily="82" charset="0"/>
              </a:rPr>
              <a:t> do Sol</a:t>
            </a:r>
          </a:p>
        </p:txBody>
      </p:sp>
      <p:pic>
        <p:nvPicPr>
          <p:cNvPr id="99" name="1-tudo.jpeg" descr="1-tudo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28" y="1563914"/>
            <a:ext cx="7543800" cy="54657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74869EE-E304-4F33-9DB6-56D3E429FA15}"/>
              </a:ext>
            </a:extLst>
          </p:cNvPr>
          <p:cNvSpPr txBox="1"/>
          <p:nvPr/>
        </p:nvSpPr>
        <p:spPr>
          <a:xfrm>
            <a:off x="4572000" y="492443"/>
            <a:ext cx="41184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Sun´s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Movements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16417</TotalTime>
  <Words>3276</Words>
  <Application>Microsoft Office PowerPoint</Application>
  <PresentationFormat>Apresentação na tela (4:3)</PresentationFormat>
  <Paragraphs>437</Paragraphs>
  <Slides>79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79</vt:i4>
      </vt:variant>
    </vt:vector>
  </HeadingPairs>
  <TitlesOfParts>
    <vt:vector size="93" baseType="lpstr">
      <vt:lpstr>字由点字倔强黑</vt:lpstr>
      <vt:lpstr>Arial</vt:lpstr>
      <vt:lpstr>Arimo</vt:lpstr>
      <vt:lpstr>Arimo Bold</vt:lpstr>
      <vt:lpstr>Calibri</vt:lpstr>
      <vt:lpstr>Harlow Solid Italic</vt:lpstr>
      <vt:lpstr>Helvetica</vt:lpstr>
      <vt:lpstr>Lucida Grande</vt:lpstr>
      <vt:lpstr>Monotype Corsiva</vt:lpstr>
      <vt:lpstr>Symbol</vt:lpstr>
      <vt:lpstr>Times New Roman</vt:lpstr>
      <vt:lpstr>Verdana</vt:lpstr>
      <vt:lpstr>White</vt:lpstr>
      <vt:lpstr>Office Theme</vt:lpstr>
      <vt:lpstr>Sussurros do Universo: o Projeto BINGO</vt:lpstr>
      <vt:lpstr>A Física Teórica</vt:lpstr>
      <vt:lpstr>Apresentação do PowerPoint</vt:lpstr>
      <vt:lpstr>O Mito do Saber Consciente ...</vt:lpstr>
      <vt:lpstr>Apresentação do PowerPoint</vt:lpstr>
      <vt:lpstr>A Aurora dos Conhecimentos Científicos sobre a Natureza</vt:lpstr>
      <vt:lpstr>A Terra Redonda</vt:lpstr>
      <vt:lpstr>O Universo em Tempos Imemoriais.</vt:lpstr>
      <vt:lpstr>Movimentos do Sol</vt:lpstr>
      <vt:lpstr>As Medidas de Tempo</vt:lpstr>
      <vt:lpstr>Movimento Planetário</vt:lpstr>
      <vt:lpstr>A Esfera Celeste</vt:lpstr>
      <vt:lpstr>Medidas de Distância</vt:lpstr>
      <vt:lpstr>Apresentação do PowerPoint</vt:lpstr>
      <vt:lpstr>Apresentação do PowerPoint</vt:lpstr>
      <vt:lpstr>Estações do Ano (Sul) e Movimento da Terra</vt:lpstr>
      <vt:lpstr>Johannes Kepler *1571  +1630</vt:lpstr>
      <vt:lpstr>Em Direção à Modernidade: a Queda da Física Clássica </vt:lpstr>
      <vt:lpstr>Incompatibilidade entre o Eletromagnetismo e a Mecânica Clássica</vt:lpstr>
      <vt:lpstr>Albert Einstein *1879 +1954</vt:lpstr>
      <vt:lpstr>Relatividade Especial</vt:lpstr>
      <vt:lpstr>Apresentação do PowerPoint</vt:lpstr>
      <vt:lpstr>Apresentação do PowerPoint</vt:lpstr>
      <vt:lpstr>A Teoria da Relatividade Geral</vt:lpstr>
      <vt:lpstr>Em direção ao Cosmos</vt:lpstr>
      <vt:lpstr>O Princípio Cosmológico</vt:lpstr>
      <vt:lpstr>Equações Cosmológicas</vt:lpstr>
      <vt:lpstr>Expansão do Universo: Lei de Hubble</vt:lpstr>
      <vt:lpstr>O Cosmos</vt:lpstr>
      <vt:lpstr>O Universo e suas escalas de distância</vt:lpstr>
      <vt:lpstr>O Universo e seu tamanho</vt:lpstr>
      <vt:lpstr>O Início do Universo: a História Cósmica e os menores Elementos</vt:lpstr>
      <vt:lpstr>Sobras do Big Bang</vt:lpstr>
      <vt:lpstr>Novas Observações e o Futuro Cosmológico</vt:lpstr>
      <vt:lpstr>Cosmic Background Radiation</vt:lpstr>
      <vt:lpstr>WMAP: new probe to measure the background radiation</vt:lpstr>
      <vt:lpstr>Cosmic Background Radiation: WMAP</vt:lpstr>
      <vt:lpstr>Radiação Cósmica de Fundo: Planck</vt:lpstr>
      <vt:lpstr>Consequências de Wmap/Planck</vt:lpstr>
      <vt:lpstr>Dark Matter</vt:lpstr>
      <vt:lpstr>Dark Energy</vt:lpstr>
      <vt:lpstr>Apresentação do PowerPoint</vt:lpstr>
      <vt:lpstr>Concluimos que …</vt:lpstr>
      <vt:lpstr>Apresentação do PowerPoint</vt:lpstr>
      <vt:lpstr>O que é a Energia Escura?</vt:lpstr>
      <vt:lpstr>O que causa a aceleração?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Sussurros do Universo: do Misticismo às Observações Cósmicas de Precisão</dc:title>
  <dc:creator>elcio abdalla</dc:creator>
  <cp:lastModifiedBy>elcio abdalla</cp:lastModifiedBy>
  <cp:revision>121</cp:revision>
  <dcterms:modified xsi:type="dcterms:W3CDTF">2024-02-20T12:39:41Z</dcterms:modified>
</cp:coreProperties>
</file>